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1pPr>
    <a:lvl2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2pPr>
    <a:lvl3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3pPr>
    <a:lvl4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4pPr>
    <a:lvl5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5pPr>
    <a:lvl6pPr marL="0" marR="0" indent="22860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6pPr>
    <a:lvl7pPr marL="0" marR="0" indent="2743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7pPr>
    <a:lvl8pPr marL="0" marR="0" indent="3200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8pPr>
    <a:lvl9pPr marL="0" marR="0" indent="3657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Proxima Nova"/>
          <a:ea typeface="Proxima Nova"/>
          <a:cs typeface="Proxima Nova"/>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AEAEA"/>
          </a:solidFill>
        </a:fill>
      </a:tcStyle>
    </a:band2H>
    <a:firstCol>
      <a:tcTxStyle b="on" i="off">
        <a:font>
          <a:latin typeface="Proxima Nova"/>
          <a:ea typeface="Proxima Nova"/>
          <a:cs typeface="Proxima Nova"/>
        </a:font>
        <a:srgbClr val="4CA5D2"/>
      </a:tcTxStyle>
      <a:tcStyle>
        <a:tcBdr>
          <a:left>
            <a:ln w="12700" cap="flat">
              <a:noFill/>
              <a:miter lim="400000"/>
            </a:ln>
          </a:left>
          <a:right>
            <a:ln w="50800" cap="flat">
              <a:solidFill>
                <a:srgbClr val="03A8D6"/>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Proxima Nova Medium"/>
          <a:ea typeface="Proxima Nova Medium"/>
          <a:cs typeface="Proxima Nova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50800" cap="flat">
              <a:solidFill>
                <a:srgbClr val="0BA8D6"/>
              </a:solidFill>
              <a:prstDash val="solid"/>
              <a:miter lim="400000"/>
            </a:ln>
          </a:top>
          <a:bottom>
            <a:ln w="12700" cap="flat">
              <a:noFill/>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Proxima Nova"/>
          <a:ea typeface="Proxima Nova"/>
          <a:cs typeface="Proxima Nova"/>
        </a:font>
        <a:srgbClr val="4CA5D2"/>
      </a:tcTxStyle>
      <a:tcStyle>
        <a:tcBdr>
          <a:left>
            <a:ln w="12700" cap="flat">
              <a:solidFill>
                <a:srgbClr val="000000"/>
              </a:solidFill>
              <a:prstDash val="solid"/>
              <a:miter lim="400000"/>
            </a:ln>
          </a:left>
          <a:right>
            <a:ln w="12700" cap="flat">
              <a:solidFill>
                <a:srgbClr val="000000"/>
              </a:solidFill>
              <a:prstDash val="solid"/>
              <a:miter lim="400000"/>
            </a:ln>
          </a:right>
          <a:top>
            <a:ln w="12700" cap="flat">
              <a:noFill/>
              <a:miter lim="400000"/>
            </a:ln>
          </a:top>
          <a:bottom>
            <a:ln w="50800" cap="flat">
              <a:solidFill>
                <a:srgbClr val="03A8D6"/>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Proxima Nova"/>
          <a:ea typeface="Proxima Nova"/>
          <a:cs typeface="Proxima Nova"/>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wholeTbl>
    <a:band2H>
      <a:tcTxStyle b="def" i="def"/>
      <a:tcStyle>
        <a:tcBdr/>
        <a:fill>
          <a:solidFill>
            <a:srgbClr val="EAEAEA"/>
          </a:solidFill>
        </a:fill>
      </a:tcStyle>
    </a:band2H>
    <a:firstCol>
      <a:tcTxStyle b="off" i="off">
        <a:font>
          <a:latin typeface="Proxima Nova Medium"/>
          <a:ea typeface="Proxima Nova Medium"/>
          <a:cs typeface="Proxima Nova Medium"/>
        </a:font>
        <a:srgbClr val="000000"/>
      </a:tcTxStyle>
      <a:tcStyle>
        <a:tcBdr>
          <a:left>
            <a:ln w="12700" cap="flat">
              <a:noFill/>
              <a:miter lim="400000"/>
            </a:ln>
          </a:left>
          <a:right>
            <a:ln w="25400" cap="flat">
              <a:solidFill>
                <a:srgbClr val="008ABA"/>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firstCol>
    <a:lastRow>
      <a:tcTxStyle b="off" i="off">
        <a:font>
          <a:latin typeface="Proxima Nova Medium"/>
          <a:ea typeface="Proxima Nova Medium"/>
          <a:cs typeface="Proxima Nova Medium"/>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008ABA"/>
              </a:solidFill>
              <a:prstDash val="solid"/>
              <a:miter lim="400000"/>
            </a:ln>
          </a:top>
          <a:bottom>
            <a:ln w="12700" cap="flat">
              <a:noFill/>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lastRow>
    <a:firstRow>
      <a:tcTxStyle b="on"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noFill/>
              <a:miter lim="400000"/>
            </a:ln>
          </a:top>
          <a:bottom>
            <a:ln w="12700" cap="flat">
              <a:noFill/>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ADEFF"/>
          </a:solidFill>
        </a:fill>
      </a:tcStyle>
    </a:firstRow>
  </a:tblStyle>
  <a:tblStyle styleId="{EEE7283C-3CF3-47DC-8721-378D4A62B228}" styleName="">
    <a:tblBg/>
    <a:wholeTbl>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wholeTbl>
    <a:band2H>
      <a:tcTxStyle b="def" i="def"/>
      <a:tcStyle>
        <a:tcBdr/>
        <a:fill>
          <a:solidFill>
            <a:srgbClr val="EAEAEB"/>
          </a:solidFill>
        </a:fill>
      </a:tcStyle>
    </a:band2H>
    <a:firstCol>
      <a:tcTxStyle b="off" i="off">
        <a:font>
          <a:latin typeface="Proxima Nova Medium"/>
          <a:ea typeface="Proxima Nova Medium"/>
          <a:cs typeface="Proxima Nova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hueOff val="390196"/>
              <a:satOff val="16169"/>
              <a:lumOff val="-19584"/>
            </a:schemeClr>
          </a:solidFill>
        </a:fill>
      </a:tcStyle>
    </a:firstCol>
    <a:lastRow>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lastRow>
    <a:firstRow>
      <a:tcTxStyle b="off" i="off">
        <a:font>
          <a:latin typeface="Proxima Nova Medium"/>
          <a:ea typeface="Proxima Nova Medium"/>
          <a:cs typeface="Proxima Nova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2">
              <a:hueOff val="312616"/>
              <a:satOff val="21048"/>
              <a:lumOff val="-29411"/>
            </a:schemeClr>
          </a:solidFill>
        </a:fill>
      </a:tcStyle>
    </a:firstRow>
  </a:tblStyle>
  <a:tblStyle styleId="{CF821DB8-F4EB-4A41-A1BA-3FCAFE7338EE}" styleName="">
    <a:tblBg/>
    <a:wholeTbl>
      <a:tcTxStyle b="off" i="off">
        <a:font>
          <a:latin typeface="Proxima Nova"/>
          <a:ea typeface="Proxima Nova"/>
          <a:cs typeface="Proxima Nova"/>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D238"/>
          </a:solidFill>
        </a:fill>
      </a:tcStyle>
    </a:firstCol>
    <a:la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F7EA"/>
          </a:solidFill>
        </a:fill>
      </a:tcStyle>
    </a:lastRow>
    <a:fir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A00"/>
          </a:solidFill>
        </a:fill>
      </a:tcStyle>
    </a:firstRow>
  </a:tblStyle>
  <a:tblStyle styleId="{33BA23B1-9221-436E-865A-0063620EA4FD}" styleName="">
    <a:tblBg/>
    <a:wholeTbl>
      <a:tcTxStyle b="off" i="off">
        <a:font>
          <a:latin typeface="Proxima Nova"/>
          <a:ea typeface="Proxima Nova"/>
          <a:cs typeface="Proxima Nova"/>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wholeTbl>
    <a:band2H>
      <a:tcTxStyle b="def" i="def"/>
      <a:tcStyle>
        <a:tcBdr/>
        <a:fill>
          <a:solidFill>
            <a:srgbClr val="EBEBEB"/>
          </a:solidFill>
        </a:fill>
      </a:tcStyle>
    </a:band2H>
    <a:firstCol>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19922"/>
              <a:satOff val="-56679"/>
              <a:lumOff val="-26479"/>
            </a:schemeClr>
          </a:solidFill>
        </a:fill>
      </a:tcStyle>
    </a:firstCol>
    <a:lastRow>
      <a:tcTxStyle b="off" i="off">
        <a:font>
          <a:latin typeface="Proxima Nova Medium"/>
          <a:ea typeface="Proxima Nova Medium"/>
          <a:cs typeface="Proxima Nova Medium"/>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AEBEB"/>
          </a:solidFill>
        </a:fill>
      </a:tcStyle>
    </a:lastRow>
    <a:firstRow>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28106"/>
              <a:satOff val="-38633"/>
              <a:lumOff val="-17889"/>
            </a:schemeClr>
          </a:solidFill>
        </a:fill>
      </a:tcStyle>
    </a:firstRow>
  </a:tblStyle>
  <a:tblStyle styleId="{2708684C-4D16-4618-839F-0558EEFCDFE6}" styleName="">
    <a:tblBg/>
    <a:wholeTbl>
      <a:tcTxStyle b="off"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5D5D5"/>
          </a:solidFill>
        </a:fill>
      </a:tcStyle>
    </a:wholeTbl>
    <a:band2H>
      <a:tcTxStyle b="def" i="def"/>
      <a:tcStyle>
        <a:tcBdr/>
        <a:fill>
          <a:solidFill>
            <a:srgbClr val="BBBBBB"/>
          </a:solidFill>
        </a:fill>
      </a:tcStyle>
    </a:band2H>
    <a:firstCol>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Col>
    <a:la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lastRow>
    <a:fir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jpeg>
</file>

<file path=ppt/media/image1.png>
</file>

<file path=ppt/media/image10.png>
</file>

<file path=ppt/media/image1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7" name="Shape 147"/>
          <p:cNvSpPr/>
          <p:nvPr>
            <p:ph type="sldImg"/>
          </p:nvPr>
        </p:nvSpPr>
        <p:spPr>
          <a:xfrm>
            <a:off x="1143000" y="685800"/>
            <a:ext cx="4572000" cy="3429000"/>
          </a:xfrm>
          <a:prstGeom prst="rect">
            <a:avLst/>
          </a:prstGeom>
        </p:spPr>
        <p:txBody>
          <a:bodyPr/>
          <a:lstStyle/>
          <a:p>
            <a:pPr/>
          </a:p>
        </p:txBody>
      </p:sp>
      <p:sp>
        <p:nvSpPr>
          <p:cNvPr id="148" name="Shape 14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solidFill>
          <a:srgbClr val="00BFF3"/>
        </a:solid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19200" y="2434335"/>
            <a:ext cx="21945600" cy="706629"/>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1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13" name="Presentation Title"/>
          <p:cNvSpPr txBox="1"/>
          <p:nvPr>
            <p:ph type="title" hasCustomPrompt="1"/>
          </p:nvPr>
        </p:nvSpPr>
        <p:spPr>
          <a:xfrm>
            <a:off x="1219200" y="3127375"/>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solidFill>
          <a:schemeClr val="accent6"/>
        </a:solidFill>
      </p:bgPr>
    </p:bg>
    <p:spTree>
      <p:nvGrpSpPr>
        <p:cNvPr id="1" name=""/>
        <p:cNvGrpSpPr/>
        <p:nvPr/>
      </p:nvGrpSpPr>
      <p:grpSpPr>
        <a:xfrm>
          <a:off x="0" y="0"/>
          <a:ext cx="0" cy="0"/>
          <a:chOff x="0" y="0"/>
          <a:chExt cx="0" cy="0"/>
        </a:xfrm>
      </p:grpSpPr>
      <p:sp>
        <p:nvSpPr>
          <p:cNvPr id="97" name="Body Level One…"/>
          <p:cNvSpPr txBox="1"/>
          <p:nvPr>
            <p:ph type="body" sz="half" idx="1" hasCustomPrompt="1"/>
          </p:nvPr>
        </p:nvSpPr>
        <p:spPr>
          <a:xfrm>
            <a:off x="1219200" y="4763675"/>
            <a:ext cx="21945600" cy="4192883"/>
          </a:xfrm>
          <a:prstGeom prst="rect">
            <a:avLst/>
          </a:prstGeom>
        </p:spPr>
        <p:txBody>
          <a:bodyPr anchor="ctr"/>
          <a:lstStyle>
            <a:lvl1pPr marL="0" indent="0" algn="ctr">
              <a:lnSpc>
                <a:spcPct val="70000"/>
              </a:lnSpc>
              <a:spcBef>
                <a:spcPts val="0"/>
              </a:spcBef>
              <a:buClrTx/>
              <a:buSzTx/>
              <a:buNone/>
              <a:defRPr b="0" cap="all" sz="14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z="14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z="14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z="14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z="14000">
                <a:solidFill>
                  <a:srgbClr val="FFFFFF"/>
                </a:solidFill>
                <a:latin typeface="+mn-lt"/>
                <a:ea typeface="+mn-ea"/>
                <a:cs typeface="+mn-cs"/>
                <a:sym typeface="Druk Medium"/>
              </a:defRPr>
            </a:lvl5pPr>
          </a:lstStyle>
          <a:p>
            <a:pPr/>
            <a:r>
              <a:t>Statement</a:t>
            </a:r>
          </a:p>
          <a:p>
            <a:pPr lvl="1"/>
            <a:r>
              <a:t/>
            </a:r>
          </a:p>
          <a:p>
            <a:pPr lvl="2"/>
            <a:r>
              <a:t/>
            </a:r>
          </a:p>
          <a:p>
            <a:pPr lvl="3"/>
            <a:r>
              <a:t/>
            </a:r>
          </a:p>
          <a:p>
            <a:pPr lvl="4"/>
            <a:r>
              <a:t/>
            </a:r>
          </a:p>
        </p:txBody>
      </p:sp>
      <p:sp>
        <p:nvSpPr>
          <p:cNvPr id="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solidFill>
          <a:srgbClr val="FFC617"/>
        </a:solidFill>
      </p:bgPr>
    </p:bg>
    <p:spTree>
      <p:nvGrpSpPr>
        <p:cNvPr id="1" name=""/>
        <p:cNvGrpSpPr/>
        <p:nvPr/>
      </p:nvGrpSpPr>
      <p:grpSpPr>
        <a:xfrm>
          <a:off x="0" y="0"/>
          <a:ext cx="0" cy="0"/>
          <a:chOff x="0" y="0"/>
          <a:chExt cx="0" cy="0"/>
        </a:xfrm>
      </p:grpSpPr>
      <p:sp>
        <p:nvSpPr>
          <p:cNvPr id="105" name="Body Level One…"/>
          <p:cNvSpPr txBox="1"/>
          <p:nvPr>
            <p:ph type="body" idx="1" hasCustomPrompt="1"/>
          </p:nvPr>
        </p:nvSpPr>
        <p:spPr>
          <a:xfrm>
            <a:off x="1219200" y="2334623"/>
            <a:ext cx="21945600" cy="7612249"/>
          </a:xfrm>
          <a:prstGeom prst="rect">
            <a:avLst/>
          </a:prstGeom>
        </p:spPr>
        <p:txBody>
          <a:bodyPr anchor="b"/>
          <a:lstStyle>
            <a:lvl1pPr marL="0" indent="0" algn="ctr">
              <a:lnSpc>
                <a:spcPct val="70000"/>
              </a:lnSpc>
              <a:spcBef>
                <a:spcPts val="0"/>
              </a:spcBef>
              <a:buClrTx/>
              <a:buSzTx/>
              <a:buNone/>
              <a:defRPr b="0" cap="all" spc="-500" sz="50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pc="-500" sz="50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pc="-500" sz="50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pc="-500" sz="50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pc="-500" sz="50000">
                <a:solidFill>
                  <a:srgbClr val="FFFFFF"/>
                </a:solidFill>
                <a:latin typeface="+mn-lt"/>
                <a:ea typeface="+mn-ea"/>
                <a:cs typeface="+mn-cs"/>
                <a:sym typeface="Druk Medium"/>
              </a:defRPr>
            </a:lvl5pPr>
          </a:lstStyle>
          <a:p>
            <a:pPr/>
            <a:r>
              <a:t>100%</a:t>
            </a:r>
          </a:p>
          <a:p>
            <a:pPr lvl="1"/>
            <a:r>
              <a:t/>
            </a:r>
          </a:p>
          <a:p>
            <a:pPr lvl="2"/>
            <a:r>
              <a:t/>
            </a:r>
          </a:p>
          <a:p>
            <a:pPr lvl="3"/>
            <a:r>
              <a:t/>
            </a:r>
          </a:p>
          <a:p>
            <a:pPr lvl="4"/>
            <a:r>
              <a:t/>
            </a:r>
          </a:p>
        </p:txBody>
      </p:sp>
      <p:sp>
        <p:nvSpPr>
          <p:cNvPr id="106" name="Fact information"/>
          <p:cNvSpPr txBox="1"/>
          <p:nvPr>
            <p:ph type="body" sz="quarter" idx="21" hasCustomPrompt="1"/>
          </p:nvPr>
        </p:nvSpPr>
        <p:spPr>
          <a:xfrm>
            <a:off x="1219200" y="9436100"/>
            <a:ext cx="21945599" cy="629921"/>
          </a:xfrm>
          <a:prstGeom prst="rect">
            <a:avLst/>
          </a:prstGeom>
        </p:spPr>
        <p:txBody>
          <a:bodyPr/>
          <a:lstStyle>
            <a:lvl1pPr marL="0" indent="0" algn="ctr">
              <a:lnSpc>
                <a:spcPct val="110000"/>
              </a:lnSpc>
              <a:spcBef>
                <a:spcPts val="0"/>
              </a:spcBef>
              <a:buClrTx/>
              <a:buSzTx/>
              <a:buNone/>
              <a:defRPr b="0" cap="all" spc="-32" sz="3200">
                <a:solidFill>
                  <a:srgbClr val="000000"/>
                </a:solidFill>
                <a:latin typeface="Proxima Nova Extrabold"/>
                <a:ea typeface="Proxima Nova Extrabold"/>
                <a:cs typeface="Proxima Nova Extrabold"/>
                <a:sym typeface="Proxima Nova Extrabold"/>
              </a:defRPr>
            </a:lvl1pPr>
          </a:lstStyle>
          <a:p>
            <a:pPr/>
            <a:r>
              <a:t>Fact information</a:t>
            </a:r>
          </a:p>
        </p:txBody>
      </p:sp>
      <p:sp>
        <p:nvSpPr>
          <p:cNvPr id="1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00BFF3"/>
        </a:solidFill>
      </p:bgPr>
    </p:bg>
    <p:spTree>
      <p:nvGrpSpPr>
        <p:cNvPr id="1" name=""/>
        <p:cNvGrpSpPr/>
        <p:nvPr/>
      </p:nvGrpSpPr>
      <p:grpSpPr>
        <a:xfrm>
          <a:off x="0" y="0"/>
          <a:ext cx="0" cy="0"/>
          <a:chOff x="0" y="0"/>
          <a:chExt cx="0" cy="0"/>
        </a:xfrm>
      </p:grpSpPr>
      <p:sp>
        <p:nvSpPr>
          <p:cNvPr id="114" name="Body Level One…"/>
          <p:cNvSpPr txBox="1"/>
          <p:nvPr>
            <p:ph type="body" sz="half" idx="1" hasCustomPrompt="1"/>
          </p:nvPr>
        </p:nvSpPr>
        <p:spPr>
          <a:xfrm>
            <a:off x="3771900" y="4464048"/>
            <a:ext cx="16840200" cy="4883152"/>
          </a:xfrm>
          <a:prstGeom prst="rect">
            <a:avLst/>
          </a:prstGeom>
        </p:spPr>
        <p:txBody>
          <a:bodyPr anchor="ctr"/>
          <a:lstStyle>
            <a:lvl1pPr marL="431800" indent="-431800" defTabSz="825500">
              <a:lnSpc>
                <a:spcPct val="70000"/>
              </a:lnSpc>
              <a:spcBef>
                <a:spcPts val="0"/>
              </a:spcBef>
              <a:buClrTx/>
              <a:buSzTx/>
              <a:buNone/>
              <a:defRPr b="0" cap="all" sz="14000">
                <a:solidFill>
                  <a:srgbClr val="FFFFFF"/>
                </a:solidFill>
                <a:latin typeface="+mn-lt"/>
                <a:ea typeface="+mn-ea"/>
                <a:cs typeface="+mn-cs"/>
                <a:sym typeface="Druk Medium"/>
              </a:defRPr>
            </a:lvl1pPr>
            <a:lvl2pPr marL="431800" indent="25400" defTabSz="825500">
              <a:lnSpc>
                <a:spcPct val="70000"/>
              </a:lnSpc>
              <a:spcBef>
                <a:spcPts val="0"/>
              </a:spcBef>
              <a:buClrTx/>
              <a:buSzTx/>
              <a:buNone/>
              <a:defRPr b="0" cap="all" sz="14000">
                <a:solidFill>
                  <a:srgbClr val="FFFFFF"/>
                </a:solidFill>
                <a:latin typeface="+mn-lt"/>
                <a:ea typeface="+mn-ea"/>
                <a:cs typeface="+mn-cs"/>
                <a:sym typeface="Druk Medium"/>
              </a:defRPr>
            </a:lvl2pPr>
            <a:lvl3pPr marL="431800" indent="482600" defTabSz="825500">
              <a:lnSpc>
                <a:spcPct val="70000"/>
              </a:lnSpc>
              <a:spcBef>
                <a:spcPts val="0"/>
              </a:spcBef>
              <a:buClrTx/>
              <a:buSzTx/>
              <a:buNone/>
              <a:defRPr b="0" cap="all" sz="14000">
                <a:solidFill>
                  <a:srgbClr val="FFFFFF"/>
                </a:solidFill>
                <a:latin typeface="+mn-lt"/>
                <a:ea typeface="+mn-ea"/>
                <a:cs typeface="+mn-cs"/>
                <a:sym typeface="Druk Medium"/>
              </a:defRPr>
            </a:lvl3pPr>
            <a:lvl4pPr marL="431800" indent="939800" defTabSz="825500">
              <a:lnSpc>
                <a:spcPct val="70000"/>
              </a:lnSpc>
              <a:spcBef>
                <a:spcPts val="0"/>
              </a:spcBef>
              <a:buClrTx/>
              <a:buSzTx/>
              <a:buNone/>
              <a:defRPr b="0" cap="all" sz="14000">
                <a:solidFill>
                  <a:srgbClr val="FFFFFF"/>
                </a:solidFill>
                <a:latin typeface="+mn-lt"/>
                <a:ea typeface="+mn-ea"/>
                <a:cs typeface="+mn-cs"/>
                <a:sym typeface="Druk Medium"/>
              </a:defRPr>
            </a:lvl4pPr>
            <a:lvl5pPr marL="431800" indent="1397000" defTabSz="825500">
              <a:lnSpc>
                <a:spcPct val="70000"/>
              </a:lnSpc>
              <a:spcBef>
                <a:spcPts val="0"/>
              </a:spcBef>
              <a:buClrTx/>
              <a:buSzTx/>
              <a:buNone/>
              <a:defRPr b="0" cap="all" sz="14000">
                <a:solidFill>
                  <a:srgbClr val="FFFFFF"/>
                </a:solidFill>
                <a:latin typeface="+mn-lt"/>
                <a:ea typeface="+mn-ea"/>
                <a:cs typeface="+mn-cs"/>
                <a:sym typeface="Druk Medium"/>
              </a:defRPr>
            </a:lvl5pPr>
          </a:lstStyle>
          <a:p>
            <a:pPr/>
            <a:r>
              <a:t>“Notable Quote”</a:t>
            </a:r>
          </a:p>
          <a:p>
            <a:pPr lvl="1"/>
            <a:r>
              <a:t/>
            </a:r>
          </a:p>
          <a:p>
            <a:pPr lvl="2"/>
            <a:r>
              <a:t/>
            </a:r>
          </a:p>
          <a:p>
            <a:pPr lvl="3"/>
            <a:r>
              <a:t/>
            </a:r>
          </a:p>
          <a:p>
            <a:pPr lvl="4"/>
            <a:r>
              <a:t/>
            </a:r>
          </a:p>
        </p:txBody>
      </p:sp>
      <p:sp>
        <p:nvSpPr>
          <p:cNvPr id="115" name="Attribution"/>
          <p:cNvSpPr txBox="1"/>
          <p:nvPr>
            <p:ph type="body" sz="quarter" idx="21" hasCustomPrompt="1"/>
          </p:nvPr>
        </p:nvSpPr>
        <p:spPr>
          <a:xfrm>
            <a:off x="4203700" y="9372600"/>
            <a:ext cx="16840200" cy="680721"/>
          </a:xfrm>
          <a:prstGeom prst="rect">
            <a:avLst/>
          </a:prstGeom>
        </p:spPr>
        <p:txBody>
          <a:bodyPr/>
          <a:lstStyle>
            <a:lvl1pPr marL="0" indent="0" defTabSz="825500">
              <a:lnSpc>
                <a:spcPts val="3600"/>
              </a:lnSpc>
              <a:spcBef>
                <a:spcPts val="0"/>
              </a:spcBef>
              <a:buClrTx/>
              <a:buSzTx/>
              <a:buNone/>
              <a:defRPr b="0" cap="all" spc="-32" sz="3200">
                <a:solidFill>
                  <a:srgbClr val="FFFFFF"/>
                </a:solidFill>
                <a:latin typeface="Proxima Nova Extrabold"/>
                <a:ea typeface="Proxima Nova Extrabold"/>
                <a:cs typeface="Proxima Nova Extrabold"/>
                <a:sym typeface="Proxima Nova Extrabold"/>
              </a:defRPr>
            </a:lvl1pPr>
          </a:lstStyle>
          <a:p>
            <a:pPr/>
            <a:r>
              <a:t>Attribution</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3" name="A person’s lower body with blue pants and green shoes on a yellow and pink floor"/>
          <p:cNvSpPr/>
          <p:nvPr>
            <p:ph type="pic" sz="half" idx="21"/>
          </p:nvPr>
        </p:nvSpPr>
        <p:spPr>
          <a:xfrm>
            <a:off x="635000" y="6832600"/>
            <a:ext cx="12877800" cy="8589928"/>
          </a:xfrm>
          <a:prstGeom prst="rect">
            <a:avLst/>
          </a:prstGeom>
        </p:spPr>
        <p:txBody>
          <a:bodyPr lIns="91439" tIns="45719" rIns="91439" bIns="45719">
            <a:noAutofit/>
          </a:bodyPr>
          <a:lstStyle/>
          <a:p>
            <a:pPr/>
          </a:p>
        </p:txBody>
      </p:sp>
      <p:sp>
        <p:nvSpPr>
          <p:cNvPr id="124" name="Two adults wearing outfits with bold, solid colors—green, blue, pink, and yellow"/>
          <p:cNvSpPr/>
          <p:nvPr>
            <p:ph type="pic" sz="half" idx="22"/>
          </p:nvPr>
        </p:nvSpPr>
        <p:spPr>
          <a:xfrm>
            <a:off x="88900" y="-177800"/>
            <a:ext cx="14008100" cy="8157658"/>
          </a:xfrm>
          <a:prstGeom prst="rect">
            <a:avLst/>
          </a:prstGeom>
        </p:spPr>
        <p:txBody>
          <a:bodyPr lIns="91439" tIns="45719" rIns="91439" bIns="45719">
            <a:noAutofit/>
          </a:bodyPr>
          <a:lstStyle/>
          <a:p>
            <a:pPr/>
          </a:p>
        </p:txBody>
      </p:sp>
      <p:sp>
        <p:nvSpPr>
          <p:cNvPr id="125" name="Person blowing pink bubblegum against a solid pink and blue background"/>
          <p:cNvSpPr/>
          <p:nvPr>
            <p:ph type="pic" idx="23"/>
          </p:nvPr>
        </p:nvSpPr>
        <p:spPr>
          <a:xfrm>
            <a:off x="12814300" y="-355600"/>
            <a:ext cx="12033950" cy="18034000"/>
          </a:xfrm>
          <a:prstGeom prst="rect">
            <a:avLst/>
          </a:prstGeom>
        </p:spPr>
        <p:txBody>
          <a:bodyPr lIns="91439" tIns="45719" rIns="91439" bIns="45719">
            <a:noAutofit/>
          </a:bodyPr>
          <a:lstStyle/>
          <a:p>
            <a:pP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3" name="A person’s lower body with blue pants and green shoes on a yellow and pink floor"/>
          <p:cNvSpPr/>
          <p:nvPr>
            <p:ph type="pic" idx="21"/>
          </p:nvPr>
        </p:nvSpPr>
        <p:spPr>
          <a:xfrm>
            <a:off x="635000" y="-1181110"/>
            <a:ext cx="23114000" cy="15417820"/>
          </a:xfrm>
          <a:prstGeom prst="rect">
            <a:avLst/>
          </a:prstGeom>
        </p:spPr>
        <p:txBody>
          <a:bodyPr lIns="91439" tIns="45719" rIns="91439" bIns="45719">
            <a:noAutofit/>
          </a:bodyPr>
          <a:lstStyle/>
          <a:p>
            <a:pPr/>
          </a:p>
        </p:txBody>
      </p:sp>
      <p:sp>
        <p:nvSpPr>
          <p:cNvPr id="1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noFill/>
      </p:bgPr>
    </p:bg>
    <p:spTree>
      <p:nvGrpSpPr>
        <p:cNvPr id="1" name=""/>
        <p:cNvGrpSpPr/>
        <p:nvPr/>
      </p:nvGrpSpPr>
      <p:grpSpPr>
        <a:xfrm>
          <a:off x="0" y="0"/>
          <a:ext cx="0" cy="0"/>
          <a:chOff x="0" y="0"/>
          <a:chExt cx="0" cy="0"/>
        </a:xfrm>
      </p:grpSpPr>
      <p:sp>
        <p:nvSpPr>
          <p:cNvPr id="21" name="Two adults wearing outfits with bold, solid colors—green, blue, pink, and yellow"/>
          <p:cNvSpPr/>
          <p:nvPr>
            <p:ph type="pic" idx="21"/>
          </p:nvPr>
        </p:nvSpPr>
        <p:spPr>
          <a:xfrm>
            <a:off x="-38100" y="-267934"/>
            <a:ext cx="24472902" cy="14251868"/>
          </a:xfrm>
          <a:prstGeom prst="rect">
            <a:avLst/>
          </a:prstGeom>
        </p:spPr>
        <p:txBody>
          <a:bodyPr lIns="91439" tIns="45719" rIns="91439" bIns="45719">
            <a:noAutofit/>
          </a:bodyPr>
          <a:lstStyle/>
          <a:p>
            <a:pPr/>
          </a:p>
        </p:txBody>
      </p:sp>
      <p:sp>
        <p:nvSpPr>
          <p:cNvPr id="2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23" name="Presentation Title"/>
          <p:cNvSpPr txBox="1"/>
          <p:nvPr>
            <p:ph type="title" hasCustomPrompt="1"/>
          </p:nvPr>
        </p:nvSpPr>
        <p:spPr>
          <a:xfrm>
            <a:off x="1219200" y="3124200"/>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24" name="Author and Date"/>
          <p:cNvSpPr txBox="1"/>
          <p:nvPr>
            <p:ph type="body" sz="quarter" idx="22" hasCustomPrompt="1"/>
          </p:nvPr>
        </p:nvSpPr>
        <p:spPr>
          <a:xfrm>
            <a:off x="1219200" y="2438400"/>
            <a:ext cx="21945600" cy="711200"/>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bg>
      <p:bgPr>
        <a:solidFill>
          <a:srgbClr val="00BFF3"/>
        </a:solidFill>
      </p:bgPr>
    </p:bg>
    <p:spTree>
      <p:nvGrpSpPr>
        <p:cNvPr id="1" name=""/>
        <p:cNvGrpSpPr/>
        <p:nvPr/>
      </p:nvGrpSpPr>
      <p:grpSpPr>
        <a:xfrm>
          <a:off x="0" y="0"/>
          <a:ext cx="0" cy="0"/>
          <a:chOff x="0" y="0"/>
          <a:chExt cx="0" cy="0"/>
        </a:xfrm>
      </p:grpSpPr>
      <p:sp>
        <p:nvSpPr>
          <p:cNvPr id="32" name="Body Level One…"/>
          <p:cNvSpPr txBox="1"/>
          <p:nvPr>
            <p:ph type="body" sz="quarter" idx="1" hasCustomPrompt="1"/>
          </p:nvPr>
        </p:nvSpPr>
        <p:spPr>
          <a:xfrm>
            <a:off x="19100800" y="8229600"/>
            <a:ext cx="4584700" cy="3123704"/>
          </a:xfrm>
          <a:prstGeom prst="rect">
            <a:avLst/>
          </a:prstGeom>
        </p:spPr>
        <p:txBody>
          <a:bodyPr/>
          <a:lstStyle>
            <a:lvl1pPr marL="0" indent="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1pPr>
            <a:lvl2pPr marL="0" indent="4572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2pPr>
            <a:lvl3pPr marL="0" indent="9144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3pPr>
            <a:lvl4pPr marL="0" indent="13716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4pPr>
            <a:lvl5pPr marL="0" indent="18288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5pPr>
          </a:lstStyle>
          <a:p>
            <a:pPr/>
            <a:r>
              <a:t>Caption Text</a:t>
            </a:r>
          </a:p>
          <a:p>
            <a:pPr lvl="1"/>
            <a:r>
              <a:t/>
            </a:r>
          </a:p>
          <a:p>
            <a:pPr lvl="2"/>
            <a:r>
              <a:t/>
            </a:r>
          </a:p>
          <a:p>
            <a:pPr lvl="3"/>
            <a:r>
              <a:t/>
            </a:r>
          </a:p>
          <a:p>
            <a:pPr lvl="4"/>
            <a:r>
              <a:t/>
            </a:r>
          </a:p>
        </p:txBody>
      </p:sp>
      <p:sp>
        <p:nvSpPr>
          <p:cNvPr id="33" name="A person’s lower body with blue pants and green shoes on a yellow and pink floor"/>
          <p:cNvSpPr/>
          <p:nvPr>
            <p:ph type="pic" idx="21"/>
          </p:nvPr>
        </p:nvSpPr>
        <p:spPr>
          <a:xfrm>
            <a:off x="528828" y="0"/>
            <a:ext cx="17992344" cy="12001500"/>
          </a:xfrm>
          <a:prstGeom prst="rect">
            <a:avLst/>
          </a:prstGeom>
        </p:spPr>
        <p:txBody>
          <a:bodyPr lIns="91439" tIns="45719" rIns="91439" bIns="45719">
            <a:noAutofit/>
          </a:bodyPr>
          <a:lstStyle/>
          <a:p>
            <a:pPr/>
          </a:p>
        </p:txBody>
      </p:sp>
      <p:sp>
        <p:nvSpPr>
          <p:cNvPr id="34" name="Slide Title"/>
          <p:cNvSpPr txBox="1"/>
          <p:nvPr>
            <p:ph type="title" hasCustomPrompt="1"/>
          </p:nvPr>
        </p:nvSpPr>
        <p:spPr>
          <a:xfrm>
            <a:off x="635000" y="7937906"/>
            <a:ext cx="17780000" cy="5651592"/>
          </a:xfrm>
          <a:prstGeom prst="rect">
            <a:avLst/>
          </a:prstGeom>
        </p:spPr>
        <p:txBody>
          <a:bodyPr anchor="b"/>
          <a:lstStyle>
            <a:lvl1pPr algn="ctr" defTabSz="584200">
              <a:defRPr spc="-220" sz="22000">
                <a:solidFill>
                  <a:srgbClr val="FFD74C"/>
                </a:solidFill>
              </a:defRPr>
            </a:lvl1pPr>
          </a:lstStyle>
          <a:p>
            <a:pPr/>
            <a:r>
              <a:t>Slide Title</a:t>
            </a:r>
          </a:p>
        </p:txBody>
      </p:sp>
      <p:sp>
        <p:nvSpPr>
          <p:cNvPr id="35" name="Line"/>
          <p:cNvSpPr/>
          <p:nvPr/>
        </p:nvSpPr>
        <p:spPr>
          <a:xfrm>
            <a:off x="19169012" y="11874500"/>
            <a:ext cx="1549401" cy="0"/>
          </a:xfrm>
          <a:prstGeom prst="ellipse">
            <a:avLst/>
          </a:prstGeom>
          <a:ln w="254000">
            <a:solidFill>
              <a:srgbClr val="FFD74C"/>
            </a:solidFill>
            <a:miter lim="400000"/>
          </a:ln>
        </p:spPr>
        <p:txBody>
          <a:bodyPr lIns="0" tIns="0" rIns="0" bIns="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4" name="Slide Title"/>
          <p:cNvSpPr txBox="1"/>
          <p:nvPr>
            <p:ph type="title" hasCustomPrompt="1"/>
          </p:nvPr>
        </p:nvSpPr>
        <p:spPr>
          <a:prstGeom prst="rect">
            <a:avLst/>
          </a:prstGeom>
        </p:spPr>
        <p:txBody>
          <a:bodyPr/>
          <a:lstStyle/>
          <a:p>
            <a:pPr/>
            <a:r>
              <a:t>Slide Title</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728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Body Level One…"/>
          <p:cNvSpPr txBox="1"/>
          <p:nvPr>
            <p:ph type="body" sz="quarter" idx="1" hasCustomPrompt="1"/>
          </p:nvPr>
        </p:nvSpPr>
        <p:spPr>
          <a:xfrm>
            <a:off x="1219200" y="6311900"/>
            <a:ext cx="8356600" cy="6184900"/>
          </a:xfrm>
          <a:prstGeom prst="rect">
            <a:avLst/>
          </a:prstGeom>
        </p:spPr>
        <p:txBody>
          <a:bodyPr/>
          <a:lstStyle/>
          <a:p>
            <a:pPr/>
            <a:r>
              <a:t>Slide bullet text</a:t>
            </a:r>
          </a:p>
          <a:p>
            <a:pPr lvl="1"/>
            <a:r>
              <a:t/>
            </a:r>
          </a:p>
          <a:p>
            <a:pPr lvl="2"/>
            <a:r>
              <a:t/>
            </a:r>
          </a:p>
          <a:p>
            <a:pPr lvl="3"/>
            <a:r>
              <a:t/>
            </a:r>
          </a:p>
          <a:p>
            <a:pPr lvl="4"/>
            <a:r>
              <a:t/>
            </a:r>
          </a:p>
        </p:txBody>
      </p:sp>
      <p:sp>
        <p:nvSpPr>
          <p:cNvPr id="61" name="Slide Title"/>
          <p:cNvSpPr txBox="1"/>
          <p:nvPr>
            <p:ph type="title" hasCustomPrompt="1"/>
          </p:nvPr>
        </p:nvSpPr>
        <p:spPr>
          <a:xfrm>
            <a:off x="1219200" y="2439639"/>
            <a:ext cx="8356600" cy="3068291"/>
          </a:xfrm>
          <a:prstGeom prst="rect">
            <a:avLst/>
          </a:prstGeom>
        </p:spPr>
        <p:txBody>
          <a:bodyPr/>
          <a:lstStyle>
            <a:lvl1pPr>
              <a:defRPr spc="-100" sz="10000"/>
            </a:lvl1pPr>
          </a:lstStyle>
          <a:p>
            <a:pPr/>
            <a:r>
              <a:t>Slide Title</a:t>
            </a:r>
          </a:p>
        </p:txBody>
      </p:sp>
      <p:sp>
        <p:nvSpPr>
          <p:cNvPr id="62" name="Rectangle"/>
          <p:cNvSpPr/>
          <p:nvPr/>
        </p:nvSpPr>
        <p:spPr>
          <a:xfrm>
            <a:off x="10795000" y="0"/>
            <a:ext cx="13614400" cy="13716000"/>
          </a:xfrm>
          <a:prstGeom prst="rect">
            <a:avLst/>
          </a:prstGeom>
          <a:solidFill>
            <a:srgbClr val="00BFF3"/>
          </a:solidFill>
          <a:ln w="12700">
            <a:miter lim="400000"/>
          </a:ln>
        </p:spPr>
        <p:txBody>
          <a:bodyPr lIns="50800" tIns="50800" rIns="50800" bIns="5080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63" name="Partial view of a building exterior painted yellow with blue window shutters and a curtained doorway"/>
          <p:cNvSpPr/>
          <p:nvPr>
            <p:ph type="pic" idx="21"/>
          </p:nvPr>
        </p:nvSpPr>
        <p:spPr>
          <a:xfrm>
            <a:off x="9156700" y="-38100"/>
            <a:ext cx="19693467" cy="13106400"/>
          </a:xfrm>
          <a:prstGeom prst="rect">
            <a:avLst/>
          </a:prstGeom>
        </p:spPr>
        <p:txBody>
          <a:bodyPr lIns="91439" tIns="45719" rIns="91439" bIns="45719">
            <a:noAutofit/>
          </a:bodyPr>
          <a:lstStyle/>
          <a:p>
            <a:pPr/>
          </a:p>
        </p:txBody>
      </p:sp>
      <p:sp>
        <p:nvSpPr>
          <p:cNvPr id="64" name="Author and Date"/>
          <p:cNvSpPr txBox="1"/>
          <p:nvPr>
            <p:ph type="body" sz="quarter" idx="22" hasCustomPrompt="1"/>
          </p:nvPr>
        </p:nvSpPr>
        <p:spPr>
          <a:xfrm>
            <a:off x="1219200" y="1646935"/>
            <a:ext cx="8356600" cy="770129"/>
          </a:xfrm>
          <a:prstGeom prst="rect">
            <a:avLst/>
          </a:prstGeom>
        </p:spPr>
        <p:txBody>
          <a:bodyPr anchor="ctr"/>
          <a:lstStyle>
            <a:lvl1pPr marL="0" indent="0">
              <a:lnSpc>
                <a:spcPct val="120000"/>
              </a:lnSpc>
              <a:spcBef>
                <a:spcPts val="0"/>
              </a:spcBef>
              <a:buClrTx/>
              <a:buSzTx/>
              <a:buNone/>
              <a:defRPr b="0" cap="all" sz="3600">
                <a:solidFill>
                  <a:srgbClr val="00C7FC"/>
                </a:solidFill>
                <a:latin typeface="Proxima Nova Extrabold"/>
                <a:ea typeface="Proxima Nova Extrabold"/>
                <a:cs typeface="Proxima Nova Extrabold"/>
                <a:sym typeface="Proxima Nova Extrabold"/>
              </a:defRPr>
            </a:lvl1pPr>
          </a:lstStyle>
          <a:p>
            <a:pPr/>
            <a:r>
              <a:t>Author and Date</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solidFill>
          <a:srgbClr val="00BFF3"/>
        </a:solidFill>
      </p:bgPr>
    </p:bg>
    <p:spTree>
      <p:nvGrpSpPr>
        <p:cNvPr id="1" name=""/>
        <p:cNvGrpSpPr/>
        <p:nvPr/>
      </p:nvGrpSpPr>
      <p:grpSpPr>
        <a:xfrm>
          <a:off x="0" y="0"/>
          <a:ext cx="0" cy="0"/>
          <a:chOff x="0" y="0"/>
          <a:chExt cx="0" cy="0"/>
        </a:xfrm>
      </p:grpSpPr>
      <p:sp>
        <p:nvSpPr>
          <p:cNvPr id="72" name="Section Title"/>
          <p:cNvSpPr txBox="1"/>
          <p:nvPr>
            <p:ph type="title" hasCustomPrompt="1"/>
          </p:nvPr>
        </p:nvSpPr>
        <p:spPr>
          <a:xfrm>
            <a:off x="1219200" y="4064000"/>
            <a:ext cx="21945600" cy="5930900"/>
          </a:xfrm>
          <a:prstGeom prst="rect">
            <a:avLst/>
          </a:prstGeom>
        </p:spPr>
        <p:txBody>
          <a:bodyPr anchor="ctr"/>
          <a:lstStyle>
            <a:lvl1pPr marL="431800" indent="-431800">
              <a:defRPr spc="0">
                <a:solidFill>
                  <a:srgbClr val="FFFFFF"/>
                </a:solidFill>
              </a:defRPr>
            </a:lvl1pPr>
          </a:lstStyle>
          <a:p>
            <a:pPr/>
            <a:r>
              <a:t>Section Title</a:t>
            </a:r>
          </a:p>
        </p:txBody>
      </p:sp>
      <p:sp>
        <p:nvSpPr>
          <p:cNvPr id="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80" name="Slide Title"/>
          <p:cNvSpPr txBox="1"/>
          <p:nvPr>
            <p:ph type="title" hasCustomPrompt="1"/>
          </p:nvPr>
        </p:nvSpPr>
        <p:spPr>
          <a:prstGeom prst="rect">
            <a:avLst/>
          </a:prstGeom>
        </p:spPr>
        <p:txBody>
          <a:bodyPr/>
          <a:lstStyle/>
          <a:p>
            <a:pPr/>
            <a:r>
              <a:t>Slide 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bg>
      <p:bgPr>
        <a:solidFill>
          <a:srgbClr val="FFC617"/>
        </a:solidFill>
      </p:bgPr>
    </p:bg>
    <p:spTree>
      <p:nvGrpSpPr>
        <p:cNvPr id="1" name=""/>
        <p:cNvGrpSpPr/>
        <p:nvPr/>
      </p:nvGrpSpPr>
      <p:grpSpPr>
        <a:xfrm>
          <a:off x="0" y="0"/>
          <a:ext cx="0" cy="0"/>
          <a:chOff x="0" y="0"/>
          <a:chExt cx="0" cy="0"/>
        </a:xfrm>
      </p:grpSpPr>
      <p:sp>
        <p:nvSpPr>
          <p:cNvPr id="88" name="Agenda Title"/>
          <p:cNvSpPr txBox="1"/>
          <p:nvPr>
            <p:ph type="title" hasCustomPrompt="1"/>
          </p:nvPr>
        </p:nvSpPr>
        <p:spPr>
          <a:prstGeom prst="rect">
            <a:avLst/>
          </a:prstGeom>
        </p:spPr>
        <p:txBody>
          <a:bodyPr/>
          <a:lstStyle>
            <a:lvl1pPr>
              <a:lnSpc>
                <a:spcPct val="60000"/>
              </a:lnSpc>
              <a:defRPr>
                <a:solidFill>
                  <a:srgbClr val="FFFFFF"/>
                </a:solidFill>
              </a:defRPr>
            </a:lvl1pPr>
          </a:lstStyle>
          <a:p>
            <a:pPr/>
            <a:r>
              <a:t>Agenda Title</a:t>
            </a:r>
          </a:p>
        </p:txBody>
      </p:sp>
      <p:sp>
        <p:nvSpPr>
          <p:cNvPr id="89" name="Body Level One…"/>
          <p:cNvSpPr txBox="1"/>
          <p:nvPr>
            <p:ph type="body" idx="1" hasCustomPrompt="1"/>
          </p:nvPr>
        </p:nvSpPr>
        <p:spPr>
          <a:xfrm>
            <a:off x="1219200" y="3594100"/>
            <a:ext cx="21945600" cy="8902700"/>
          </a:xfrm>
          <a:prstGeom prst="rect">
            <a:avLst/>
          </a:prstGeom>
        </p:spPr>
        <p:txBody>
          <a:bodyPr/>
          <a:lstStyle>
            <a:lvl1pPr marL="0" indent="0" defTabSz="825500">
              <a:lnSpc>
                <a:spcPct val="140000"/>
              </a:lnSpc>
              <a:spcBef>
                <a:spcPts val="0"/>
              </a:spcBef>
              <a:buClrTx/>
              <a:buSzTx/>
              <a:buNone/>
              <a:defRPr spc="-53" sz="5400">
                <a:solidFill>
                  <a:srgbClr val="000000"/>
                </a:solidFill>
              </a:defRPr>
            </a:lvl1pPr>
            <a:lvl2pPr marL="0" indent="457200" defTabSz="825500">
              <a:lnSpc>
                <a:spcPct val="140000"/>
              </a:lnSpc>
              <a:spcBef>
                <a:spcPts val="0"/>
              </a:spcBef>
              <a:buClrTx/>
              <a:buSzTx/>
              <a:buNone/>
              <a:defRPr spc="-53" sz="5400">
                <a:solidFill>
                  <a:srgbClr val="000000"/>
                </a:solidFill>
              </a:defRPr>
            </a:lvl2pPr>
            <a:lvl3pPr marL="0" indent="914400" defTabSz="825500">
              <a:lnSpc>
                <a:spcPct val="140000"/>
              </a:lnSpc>
              <a:spcBef>
                <a:spcPts val="0"/>
              </a:spcBef>
              <a:buClrTx/>
              <a:buSzTx/>
              <a:buNone/>
              <a:defRPr spc="-53" sz="5400">
                <a:solidFill>
                  <a:srgbClr val="000000"/>
                </a:solidFill>
              </a:defRPr>
            </a:lvl3pPr>
            <a:lvl4pPr marL="0" indent="1371600" defTabSz="825500">
              <a:lnSpc>
                <a:spcPct val="140000"/>
              </a:lnSpc>
              <a:spcBef>
                <a:spcPts val="0"/>
              </a:spcBef>
              <a:buClrTx/>
              <a:buSzTx/>
              <a:buNone/>
              <a:defRPr spc="-53" sz="5400">
                <a:solidFill>
                  <a:srgbClr val="000000"/>
                </a:solidFill>
              </a:defRPr>
            </a:lvl4pPr>
            <a:lvl5pPr marL="0" indent="1828800" defTabSz="825500">
              <a:lnSpc>
                <a:spcPct val="140000"/>
              </a:lnSpc>
              <a:spcBef>
                <a:spcPts val="0"/>
              </a:spcBef>
              <a:buClrTx/>
              <a:buSzTx/>
              <a:buNone/>
              <a:defRPr spc="-53" sz="5400">
                <a:solidFill>
                  <a:srgbClr val="000000"/>
                </a:solidFill>
              </a:defRPr>
            </a:lvl5pPr>
          </a:lstStyle>
          <a:p>
            <a:pPr/>
            <a:r>
              <a:t>Agenda Topics</a:t>
            </a:r>
          </a:p>
          <a:p>
            <a:pPr lvl="1"/>
            <a:r>
              <a:t/>
            </a:r>
          </a:p>
          <a:p>
            <a:pPr lvl="2"/>
            <a:r>
              <a:t/>
            </a:r>
          </a:p>
          <a:p>
            <a:pPr lvl="3"/>
            <a:r>
              <a:t/>
            </a:r>
          </a:p>
          <a:p>
            <a:pPr lvl="4"/>
            <a:r>
              <a:t/>
            </a:r>
          </a:p>
        </p:txBody>
      </p:sp>
      <p:sp>
        <p:nvSpPr>
          <p:cNvPr id="9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ody Level One…"/>
          <p:cNvSpPr txBox="1"/>
          <p:nvPr>
            <p:ph type="body" idx="1" hasCustomPrompt="1"/>
          </p:nvPr>
        </p:nvSpPr>
        <p:spPr>
          <a:xfrm>
            <a:off x="1219200" y="3733800"/>
            <a:ext cx="21945600" cy="8763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3" name="Slide Title"/>
          <p:cNvSpPr txBox="1"/>
          <p:nvPr>
            <p:ph type="title" hasCustomPrompt="1"/>
          </p:nvPr>
        </p:nvSpPr>
        <p:spPr>
          <a:xfrm>
            <a:off x="1219200" y="1219200"/>
            <a:ext cx="21945600" cy="229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4" name="Slide Number"/>
          <p:cNvSpPr txBox="1"/>
          <p:nvPr>
            <p:ph type="sldNum" sz="quarter" idx="2"/>
          </p:nvPr>
        </p:nvSpPr>
        <p:spPr>
          <a:xfrm>
            <a:off x="23622000" y="13080999"/>
            <a:ext cx="336728" cy="413767"/>
          </a:xfrm>
          <a:prstGeom prst="rect">
            <a:avLst/>
          </a:prstGeom>
          <a:ln w="12700">
            <a:miter lim="400000"/>
          </a:ln>
        </p:spPr>
        <p:txBody>
          <a:bodyPr wrap="none" lIns="50800" tIns="50800" rIns="50800" bIns="50800" anchor="b">
            <a:spAutoFit/>
          </a:bodyPr>
          <a:lstStyle>
            <a:lvl1pPr algn="l">
              <a:lnSpc>
                <a:spcPts val="2600"/>
              </a:lnSpc>
              <a:defRPr sz="1800">
                <a:latin typeface="Proxima Nova Medium"/>
                <a:ea typeface="Proxima Nova Medium"/>
                <a:cs typeface="Proxima Nova Medium"/>
                <a:sym typeface="Proxima Nova Medium"/>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1pPr>
      <a:lvl2pPr marL="0" marR="0" indent="457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2pPr>
      <a:lvl3pPr marL="0" marR="0" indent="914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3pPr>
      <a:lvl4pPr marL="0" marR="0" indent="1371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4pPr>
      <a:lvl5pPr marL="0" marR="0" indent="18288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5pPr>
      <a:lvl6pPr marL="0" marR="0" indent="22860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6pPr>
      <a:lvl7pPr marL="0" marR="0" indent="2743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7pPr>
      <a:lvl8pPr marL="0" marR="0" indent="3200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8pPr>
      <a:lvl9pPr marL="0" marR="0" indent="3657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9pPr>
    </p:titleStyle>
    <p:bodyStyle>
      <a:lvl1pPr marL="685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1pPr>
      <a:lvl2pPr marL="1371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2pPr>
      <a:lvl3pPr marL="2057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3pPr>
      <a:lvl4pPr marL="2743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4pPr>
      <a:lvl5pPr marL="34290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5pPr>
      <a:lvl6pPr marL="4114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6pPr>
      <a:lvl7pPr marL="4800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7pPr>
      <a:lvl8pPr marL="5486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8pPr>
      <a:lvl9pPr marL="6172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9pPr>
    </p:bodyStyle>
    <p:otherStyle>
      <a:lvl1pPr marL="0" marR="0" indent="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1pPr>
      <a:lvl2pPr marL="0" marR="0" indent="457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2pPr>
      <a:lvl3pPr marL="0" marR="0" indent="914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3pPr>
      <a:lvl4pPr marL="0" marR="0" indent="1371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4pPr>
      <a:lvl5pPr marL="0" marR="0" indent="18288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5pPr>
      <a:lvl6pPr marL="0" marR="0" indent="22860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6pPr>
      <a:lvl7pPr marL="0" marR="0" indent="2743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7pPr>
      <a:lvl8pPr marL="0" marR="0" indent="3200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8pPr>
      <a:lvl9pPr marL="0" marR="0" indent="3657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8.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9.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0.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50" name="Author and Date"/>
          <p:cNvSpPr txBox="1"/>
          <p:nvPr>
            <p:ph type="body" idx="21"/>
          </p:nvPr>
        </p:nvSpPr>
        <p:spPr>
          <a:prstGeom prst="rect">
            <a:avLst/>
          </a:prstGeom>
        </p:spPr>
        <p:txBody>
          <a:bodyPr/>
          <a:lstStyle/>
          <a:p>
            <a:pPr/>
          </a:p>
        </p:txBody>
      </p:sp>
      <p:sp>
        <p:nvSpPr>
          <p:cNvPr id="151" name="Presentation Subtitle"/>
          <p:cNvSpPr txBox="1"/>
          <p:nvPr>
            <p:ph type="subTitle" sz="quarter" idx="1"/>
          </p:nvPr>
        </p:nvSpPr>
        <p:spPr>
          <a:prstGeom prst="rect">
            <a:avLst/>
          </a:prstGeom>
        </p:spPr>
        <p:txBody>
          <a:bodyPr/>
          <a:lstStyle/>
          <a:p>
            <a:pPr/>
          </a:p>
        </p:txBody>
      </p:sp>
      <p:sp>
        <p:nvSpPr>
          <p:cNvPr id="152" name="Presentation Title"/>
          <p:cNvSpPr txBox="1"/>
          <p:nvPr>
            <p:ph type="ctrTitle"/>
          </p:nvPr>
        </p:nvSpPr>
        <p:spPr>
          <a:prstGeom prst="rect">
            <a:avLst/>
          </a:prstGeom>
        </p:spPr>
        <p:txBody>
          <a:bodyPr/>
          <a:lstStyle/>
          <a:p>
            <a:pPr/>
          </a:p>
        </p:txBody>
      </p:sp>
      <p:grpSp>
        <p:nvGrpSpPr>
          <p:cNvPr id="155" name="Image Gallery"/>
          <p:cNvGrpSpPr/>
          <p:nvPr/>
        </p:nvGrpSpPr>
        <p:grpSpPr>
          <a:xfrm>
            <a:off x="0" y="149810"/>
            <a:ext cx="24384001" cy="14241121"/>
            <a:chOff x="0" y="0"/>
            <a:chExt cx="24384000" cy="14241119"/>
          </a:xfrm>
        </p:grpSpPr>
        <p:pic>
          <p:nvPicPr>
            <p:cNvPr id="153" name="employee satisfaction.jpg" descr="employee satisfaction.jpg"/>
            <p:cNvPicPr>
              <a:picLocks noChangeAspect="1"/>
            </p:cNvPicPr>
            <p:nvPr/>
          </p:nvPicPr>
          <p:blipFill>
            <a:blip r:embed="rId2">
              <a:extLst/>
            </a:blip>
            <a:srcRect l="0" t="7916" r="0" b="7916"/>
            <a:stretch>
              <a:fillRect/>
            </a:stretch>
          </p:blipFill>
          <p:spPr>
            <a:xfrm>
              <a:off x="0" y="0"/>
              <a:ext cx="24384000" cy="13682320"/>
            </a:xfrm>
            <a:prstGeom prst="rect">
              <a:avLst/>
            </a:prstGeom>
            <a:ln w="12700" cap="flat">
              <a:noFill/>
              <a:miter lim="400000"/>
            </a:ln>
            <a:effectLst/>
          </p:spPr>
        </p:pic>
        <p:sp>
          <p:nvSpPr>
            <p:cNvPr id="154" name="Caption"/>
            <p:cNvSpPr/>
            <p:nvPr/>
          </p:nvSpPr>
          <p:spPr>
            <a:xfrm>
              <a:off x="0" y="13758519"/>
              <a:ext cx="24384000" cy="482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4F3"/>
        </a:solidFill>
      </p:bgPr>
    </p:bg>
    <p:spTree>
      <p:nvGrpSpPr>
        <p:cNvPr id="1" name=""/>
        <p:cNvGrpSpPr/>
        <p:nvPr/>
      </p:nvGrpSpPr>
      <p:grpSpPr>
        <a:xfrm>
          <a:off x="0" y="0"/>
          <a:ext cx="0" cy="0"/>
          <a:chOff x="0" y="0"/>
          <a:chExt cx="0" cy="0"/>
        </a:xfrm>
      </p:grpSpPr>
      <p:sp>
        <p:nvSpPr>
          <p:cNvPr id="184" name="what is the employee satisfaction by department?"/>
          <p:cNvSpPr txBox="1"/>
          <p:nvPr>
            <p:ph type="title" idx="4294967295"/>
          </p:nvPr>
        </p:nvSpPr>
        <p:spPr>
          <a:xfrm>
            <a:off x="3723716" y="318093"/>
            <a:ext cx="16936568" cy="1708004"/>
          </a:xfrm>
          <a:prstGeom prst="rect">
            <a:avLst/>
          </a:prstGeom>
        </p:spPr>
        <p:txBody>
          <a:bodyPr/>
          <a:lstStyle>
            <a:lvl1pPr algn="ctr">
              <a:defRPr spc="-100" sz="10000">
                <a:solidFill>
                  <a:srgbClr val="000000"/>
                </a:solidFill>
              </a:defRPr>
            </a:lvl1pPr>
          </a:lstStyle>
          <a:p>
            <a:pPr/>
            <a:r>
              <a:t>what is the employee satisfaction by department?</a:t>
            </a:r>
          </a:p>
        </p:txBody>
      </p:sp>
      <p:sp>
        <p:nvSpPr>
          <p:cNvPr id="185" name="Marketing has the least amount of Satisfied employees, at 44 total.…"/>
          <p:cNvSpPr txBox="1"/>
          <p:nvPr>
            <p:ph type="body" sz="half" idx="4294967295"/>
          </p:nvPr>
        </p:nvSpPr>
        <p:spPr>
          <a:xfrm>
            <a:off x="1301857" y="2649015"/>
            <a:ext cx="9284983" cy="9728938"/>
          </a:xfrm>
          <a:prstGeom prst="rect">
            <a:avLst/>
          </a:prstGeom>
        </p:spPr>
        <p:txBody>
          <a:bodyPr/>
          <a:lstStyle/>
          <a:p>
            <a:pPr marL="685800" indent="-685800">
              <a:defRPr sz="5000">
                <a:solidFill>
                  <a:srgbClr val="000000"/>
                </a:solidFill>
              </a:defRPr>
            </a:pPr>
            <a:r>
              <a:t>Marketing has the least amount of Satisfied employees, at 44 total.</a:t>
            </a:r>
          </a:p>
          <a:p>
            <a:pPr marL="685800" indent="-685800">
              <a:defRPr sz="5000">
                <a:solidFill>
                  <a:srgbClr val="000000"/>
                </a:solidFill>
              </a:defRPr>
            </a:pPr>
            <a:r>
              <a:t>Purchasing has the highest amount of Satisfied employees, at 62 total.</a:t>
            </a:r>
          </a:p>
          <a:p>
            <a:pPr marL="685800" indent="-685800">
              <a:defRPr sz="5000">
                <a:solidFill>
                  <a:srgbClr val="000000"/>
                </a:solidFill>
              </a:defRPr>
            </a:pPr>
            <a:r>
              <a:t>Purchasing also has the largest difference between the Satisfied &amp; Not Satisfied count.</a:t>
            </a:r>
          </a:p>
          <a:p>
            <a:pPr marL="685800" indent="-685800">
              <a:defRPr sz="5000">
                <a:solidFill>
                  <a:srgbClr val="000000"/>
                </a:solidFill>
              </a:defRPr>
            </a:pPr>
            <a:r>
              <a:t>HR has the same amount of Satisfied employees as Not Satisfied.</a:t>
            </a:r>
          </a:p>
        </p:txBody>
      </p:sp>
      <p:pic>
        <p:nvPicPr>
          <p:cNvPr id="186" name="Image Gallery" descr="Image Gallery"/>
          <p:cNvPicPr>
            <a:picLocks noChangeAspect="1"/>
          </p:cNvPicPr>
          <p:nvPr/>
        </p:nvPicPr>
        <p:blipFill>
          <a:blip r:embed="rId2">
            <a:extLst/>
          </a:blip>
          <a:srcRect l="0" t="2721" r="0" b="2721"/>
          <a:stretch>
            <a:fillRect/>
          </a:stretch>
        </p:blipFill>
        <p:spPr>
          <a:xfrm>
            <a:off x="11637162" y="2749505"/>
            <a:ext cx="12148216" cy="821699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5F2"/>
        </a:solidFill>
      </p:bgPr>
    </p:bg>
    <p:spTree>
      <p:nvGrpSpPr>
        <p:cNvPr id="1" name=""/>
        <p:cNvGrpSpPr/>
        <p:nvPr/>
      </p:nvGrpSpPr>
      <p:grpSpPr>
        <a:xfrm>
          <a:off x="0" y="0"/>
          <a:ext cx="0" cy="0"/>
          <a:chOff x="0" y="0"/>
          <a:chExt cx="0" cy="0"/>
        </a:xfrm>
      </p:grpSpPr>
      <p:sp>
        <p:nvSpPr>
          <p:cNvPr id="188" name="How  does  having  a  certification  impact  employee  satisfaction?"/>
          <p:cNvSpPr txBox="1"/>
          <p:nvPr>
            <p:ph type="title" idx="4294967295"/>
          </p:nvPr>
        </p:nvSpPr>
        <p:spPr>
          <a:xfrm>
            <a:off x="2059344" y="290540"/>
            <a:ext cx="20265312" cy="1771812"/>
          </a:xfrm>
          <a:prstGeom prst="rect">
            <a:avLst/>
          </a:prstGeom>
        </p:spPr>
        <p:txBody>
          <a:bodyPr/>
          <a:lstStyle>
            <a:lvl1pPr algn="ctr" defTabSz="759459">
              <a:defRPr spc="-91" sz="9200">
                <a:solidFill>
                  <a:srgbClr val="000000"/>
                </a:solidFill>
              </a:defRPr>
            </a:lvl1pPr>
          </a:lstStyle>
          <a:p>
            <a:pPr/>
            <a:r>
              <a:t>How  does  having  a  certification  impact  employee  satisfaction?</a:t>
            </a:r>
          </a:p>
        </p:txBody>
      </p:sp>
      <p:sp>
        <p:nvSpPr>
          <p:cNvPr id="189" name="The most Satisfied employees in the technology Dept. have certifications.…"/>
          <p:cNvSpPr txBox="1"/>
          <p:nvPr>
            <p:ph type="body" sz="half" idx="4294967295"/>
          </p:nvPr>
        </p:nvSpPr>
        <p:spPr>
          <a:xfrm>
            <a:off x="34440" y="2699317"/>
            <a:ext cx="8779385" cy="9691356"/>
          </a:xfrm>
          <a:prstGeom prst="rect">
            <a:avLst/>
          </a:prstGeom>
        </p:spPr>
        <p:txBody>
          <a:bodyPr/>
          <a:lstStyle/>
          <a:p>
            <a:pPr>
              <a:defRPr>
                <a:solidFill>
                  <a:srgbClr val="000000"/>
                </a:solidFill>
              </a:defRPr>
            </a:pPr>
            <a:r>
              <a:t>The most Satisfied employees in the technology Dept. have certifications.</a:t>
            </a:r>
          </a:p>
          <a:p>
            <a:pPr>
              <a:defRPr>
                <a:solidFill>
                  <a:srgbClr val="000000"/>
                </a:solidFill>
              </a:defRPr>
            </a:pPr>
            <a:r>
              <a:t>Generally, having certifications positively impacts the Satisfied count in all departments.</a:t>
            </a:r>
          </a:p>
          <a:p>
            <a:pPr>
              <a:defRPr>
                <a:solidFill>
                  <a:srgbClr val="000000"/>
                </a:solidFill>
              </a:defRPr>
            </a:pPr>
            <a:r>
              <a:t>The Purchasing Dept. has the highest amount of Not Satisfied &amp; Not Certified employees.</a:t>
            </a:r>
          </a:p>
          <a:p>
            <a:pPr>
              <a:defRPr>
                <a:solidFill>
                  <a:srgbClr val="000000"/>
                </a:solidFill>
              </a:defRPr>
            </a:pPr>
            <a:r>
              <a:t>HR is negatively effected by having Certified employees.</a:t>
            </a:r>
          </a:p>
          <a:p>
            <a:pPr>
              <a:defRPr>
                <a:solidFill>
                  <a:srgbClr val="000000"/>
                </a:solidFill>
              </a:defRPr>
            </a:pPr>
            <a:r>
              <a:t>Marketing &amp; Technology employees have a largest positive impact on Satisfaction from having Certified employees.</a:t>
            </a:r>
          </a:p>
        </p:txBody>
      </p:sp>
      <p:pic>
        <p:nvPicPr>
          <p:cNvPr id="190" name="Image Gallery" descr="Image Gallery"/>
          <p:cNvPicPr>
            <a:picLocks noChangeAspect="1"/>
          </p:cNvPicPr>
          <p:nvPr/>
        </p:nvPicPr>
        <p:blipFill>
          <a:blip r:embed="rId2">
            <a:extLst/>
          </a:blip>
          <a:srcRect l="0" t="2197" r="0" b="2197"/>
          <a:stretch>
            <a:fillRect/>
          </a:stretch>
        </p:blipFill>
        <p:spPr>
          <a:xfrm>
            <a:off x="9130713" y="2847165"/>
            <a:ext cx="15674110" cy="802167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flip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245FF"/>
        </a:solidFill>
      </p:bgPr>
    </p:bg>
    <p:spTree>
      <p:nvGrpSpPr>
        <p:cNvPr id="1" name=""/>
        <p:cNvGrpSpPr/>
        <p:nvPr/>
      </p:nvGrpSpPr>
      <p:grpSpPr>
        <a:xfrm>
          <a:off x="0" y="0"/>
          <a:ext cx="0" cy="0"/>
          <a:chOff x="0" y="0"/>
          <a:chExt cx="0" cy="0"/>
        </a:xfrm>
      </p:grpSpPr>
      <p:sp>
        <p:nvSpPr>
          <p:cNvPr id="192" name="how  satisfied  are  employees  based  off  salary?"/>
          <p:cNvSpPr txBox="1"/>
          <p:nvPr>
            <p:ph type="title" idx="4294967295"/>
          </p:nvPr>
        </p:nvSpPr>
        <p:spPr>
          <a:xfrm>
            <a:off x="4080698" y="559204"/>
            <a:ext cx="16222604" cy="1778419"/>
          </a:xfrm>
          <a:prstGeom prst="rect">
            <a:avLst/>
          </a:prstGeom>
        </p:spPr>
        <p:txBody>
          <a:bodyPr/>
          <a:lstStyle>
            <a:lvl1pPr algn="ctr" defTabSz="808990">
              <a:defRPr spc="-97" sz="9800">
                <a:solidFill>
                  <a:srgbClr val="000000"/>
                </a:solidFill>
              </a:defRPr>
            </a:lvl1pPr>
          </a:lstStyle>
          <a:p>
            <a:pPr/>
            <a:r>
              <a:t>how  satisfied  are  employees  based  off  salary?</a:t>
            </a:r>
          </a:p>
        </p:txBody>
      </p:sp>
      <p:sp>
        <p:nvSpPr>
          <p:cNvPr id="193" name="in the $24,076 salary range, there are 23 more satisfied employees than those that are not satisfied.…"/>
          <p:cNvSpPr txBox="1"/>
          <p:nvPr>
            <p:ph type="body" sz="half" idx="4294967295"/>
          </p:nvPr>
        </p:nvSpPr>
        <p:spPr>
          <a:xfrm>
            <a:off x="73046" y="1978545"/>
            <a:ext cx="9312682" cy="11266144"/>
          </a:xfrm>
          <a:prstGeom prst="rect">
            <a:avLst/>
          </a:prstGeom>
        </p:spPr>
        <p:txBody>
          <a:bodyPr/>
          <a:lstStyle/>
          <a:p>
            <a:pPr marL="678942" indent="-678942" defTabSz="578358">
              <a:spcBef>
                <a:spcPts val="2300"/>
              </a:spcBef>
              <a:defRPr sz="3366">
                <a:solidFill>
                  <a:srgbClr val="000000"/>
                </a:solidFill>
              </a:defRPr>
            </a:pPr>
          </a:p>
          <a:p>
            <a:pPr marL="678942" indent="-678942" defTabSz="578358">
              <a:spcBef>
                <a:spcPts val="2300"/>
              </a:spcBef>
              <a:defRPr sz="3366">
                <a:solidFill>
                  <a:srgbClr val="000000"/>
                </a:solidFill>
              </a:defRPr>
            </a:pPr>
            <a:r>
              <a:t>in the $24,076 salary range, there are 23 more satisfied employees than those that are not satisfied.</a:t>
            </a:r>
          </a:p>
          <a:p>
            <a:pPr marL="678942" indent="-678942" defTabSz="578358">
              <a:spcBef>
                <a:spcPts val="2300"/>
              </a:spcBef>
              <a:defRPr sz="3366">
                <a:solidFill>
                  <a:srgbClr val="000000"/>
                </a:solidFill>
              </a:defRPr>
            </a:pPr>
            <a:r>
              <a:t>In the $29,805 salary range, there are 4 more unsatisfied employees than there are satisfied ones.</a:t>
            </a:r>
          </a:p>
          <a:p>
            <a:pPr marL="678942" indent="-678942" defTabSz="578358">
              <a:spcBef>
                <a:spcPts val="2300"/>
              </a:spcBef>
              <a:defRPr sz="3366">
                <a:solidFill>
                  <a:srgbClr val="000000"/>
                </a:solidFill>
              </a:defRPr>
            </a:pPr>
            <a:r>
              <a:t>In the $42,419 salary range, there are equally 41 unsatisfied employees as there are satisfied ones.</a:t>
            </a:r>
          </a:p>
          <a:p>
            <a:pPr marL="678942" indent="-678942" defTabSz="578358">
              <a:spcBef>
                <a:spcPts val="2300"/>
              </a:spcBef>
              <a:defRPr sz="3366">
                <a:solidFill>
                  <a:srgbClr val="000000"/>
                </a:solidFill>
              </a:defRPr>
            </a:pPr>
            <a:r>
              <a:t>In the $65,715 salary range, its the opposite of the one before with 4 more satisfied employees than not.</a:t>
            </a:r>
          </a:p>
          <a:p>
            <a:pPr marL="678942" indent="-678942" defTabSz="578358">
              <a:spcBef>
                <a:spcPts val="2300"/>
              </a:spcBef>
              <a:defRPr sz="3366">
                <a:solidFill>
                  <a:srgbClr val="000000"/>
                </a:solidFill>
              </a:defRPr>
            </a:pPr>
            <a:r>
              <a:t>In the $86,750 salary range, there are substantially more satisfied employees than not, with 13 more satisfied than unsatisfied.</a:t>
            </a:r>
          </a:p>
          <a:p>
            <a:pPr marL="678942" indent="-678942" defTabSz="578358">
              <a:spcBef>
                <a:spcPts val="2300"/>
              </a:spcBef>
              <a:defRPr sz="3366">
                <a:solidFill>
                  <a:srgbClr val="000000"/>
                </a:solidFill>
              </a:defRPr>
            </a:pPr>
            <a:r>
              <a:t>In conclusion; the most satisfied employees based on salary either make the lowest wage with the company or among the highest wages with the company, &amp; everywhere in between is pretty even keeled in satisfactory levels.</a:t>
            </a:r>
          </a:p>
        </p:txBody>
      </p:sp>
      <p:pic>
        <p:nvPicPr>
          <p:cNvPr id="194" name="Image Gallery" descr="Image Gallery"/>
          <p:cNvPicPr>
            <a:picLocks noChangeAspect="1"/>
          </p:cNvPicPr>
          <p:nvPr/>
        </p:nvPicPr>
        <p:blipFill>
          <a:blip r:embed="rId2">
            <a:extLst/>
          </a:blip>
          <a:srcRect l="274" t="0" r="274" b="0"/>
          <a:stretch>
            <a:fillRect/>
          </a:stretch>
        </p:blipFill>
        <p:spPr>
          <a:xfrm>
            <a:off x="9563383" y="3610357"/>
            <a:ext cx="14821115" cy="857209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83BFF"/>
        </a:solidFill>
      </p:bgPr>
    </p:bg>
    <p:spTree>
      <p:nvGrpSpPr>
        <p:cNvPr id="1" name=""/>
        <p:cNvGrpSpPr/>
        <p:nvPr/>
      </p:nvGrpSpPr>
      <p:grpSpPr>
        <a:xfrm>
          <a:off x="0" y="0"/>
          <a:ext cx="0" cy="0"/>
          <a:chOff x="0" y="0"/>
          <a:chExt cx="0" cy="0"/>
        </a:xfrm>
      </p:grpSpPr>
      <p:sp>
        <p:nvSpPr>
          <p:cNvPr id="196" name="The size/length of each bar indicates how many employees are represented in that age range with the company, &amp; it increases as it goes up in age with the running total.…"/>
          <p:cNvSpPr txBox="1"/>
          <p:nvPr>
            <p:ph type="body" sz="half" idx="4294967295"/>
          </p:nvPr>
        </p:nvSpPr>
        <p:spPr>
          <a:xfrm>
            <a:off x="34410" y="2649231"/>
            <a:ext cx="9148814" cy="10572913"/>
          </a:xfrm>
          <a:prstGeom prst="rect">
            <a:avLst/>
          </a:prstGeom>
        </p:spPr>
        <p:txBody>
          <a:bodyPr/>
          <a:lstStyle/>
          <a:p>
            <a:pPr marL="685800" indent="-685800">
              <a:defRPr sz="3400">
                <a:solidFill>
                  <a:srgbClr val="000000"/>
                </a:solidFill>
              </a:defRPr>
            </a:pPr>
            <a:r>
              <a:t>The size/length of each bar indicates how many employees are represented in that age range with the company, &amp; it increases as it goes up in age with the running total.</a:t>
            </a:r>
          </a:p>
          <a:p>
            <a:pPr marL="685800" indent="-685800">
              <a:defRPr sz="3400">
                <a:solidFill>
                  <a:srgbClr val="000000"/>
                </a:solidFill>
              </a:defRPr>
            </a:pPr>
            <a:r>
              <a:t>When adding up all the satisfied employees from ages 23 to 54, it comes to 263 total satisfied employees regardless of age.</a:t>
            </a:r>
          </a:p>
          <a:p>
            <a:pPr marL="685800" indent="-685800">
              <a:defRPr sz="3400">
                <a:solidFill>
                  <a:srgbClr val="000000"/>
                </a:solidFill>
              </a:defRPr>
            </a:pPr>
            <a:r>
              <a:t>When adding up all the unsatisfied employees from ages 23 to 54, it comes to 237 total unsatisfied employee regardless of their age.</a:t>
            </a:r>
          </a:p>
          <a:p>
            <a:pPr marL="685800" indent="-685800">
              <a:defRPr sz="3400">
                <a:solidFill>
                  <a:srgbClr val="000000"/>
                </a:solidFill>
              </a:defRPr>
            </a:pPr>
            <a:r>
              <a:t>There’s no distinct pattern as to the satisfaction levels employees experience based on their age group besides there being 26 more satisfied employees overall than not with the company. </a:t>
            </a:r>
          </a:p>
          <a:p>
            <a:pPr marL="685800" indent="-685800">
              <a:defRPr sz="3400">
                <a:solidFill>
                  <a:srgbClr val="000000"/>
                </a:solidFill>
              </a:defRPr>
            </a:pPr>
            <a:r>
              <a:t>There are approximately 53% more satisfied employees overall regardless of age. </a:t>
            </a:r>
          </a:p>
        </p:txBody>
      </p:sp>
      <p:sp>
        <p:nvSpPr>
          <p:cNvPr id="197" name="Based  on  Age,  how  satisfied  are  the  employees?"/>
          <p:cNvSpPr txBox="1"/>
          <p:nvPr>
            <p:ph type="title" idx="4294967295"/>
          </p:nvPr>
        </p:nvSpPr>
        <p:spPr>
          <a:xfrm>
            <a:off x="4085543" y="250936"/>
            <a:ext cx="15103048" cy="1703088"/>
          </a:xfrm>
          <a:prstGeom prst="rect">
            <a:avLst/>
          </a:prstGeom>
        </p:spPr>
        <p:txBody>
          <a:bodyPr/>
          <a:lstStyle>
            <a:lvl1pPr algn="ctr" defTabSz="742950">
              <a:defRPr spc="-90" sz="9000">
                <a:solidFill>
                  <a:srgbClr val="000000"/>
                </a:solidFill>
              </a:defRPr>
            </a:lvl1pPr>
          </a:lstStyle>
          <a:p>
            <a:pPr/>
            <a:r>
              <a:t>Based  on  Age,  how  satisfied  are  the  employees?</a:t>
            </a:r>
          </a:p>
        </p:txBody>
      </p:sp>
      <p:pic>
        <p:nvPicPr>
          <p:cNvPr id="198" name="Image Gallery" descr="Image Gallery"/>
          <p:cNvPicPr>
            <a:picLocks noChangeAspect="1"/>
          </p:cNvPicPr>
          <p:nvPr/>
        </p:nvPicPr>
        <p:blipFill>
          <a:blip r:embed="rId2">
            <a:extLst/>
          </a:blip>
          <a:srcRect l="0" t="322" r="0" b="322"/>
          <a:stretch>
            <a:fillRect/>
          </a:stretch>
        </p:blipFill>
        <p:spPr>
          <a:xfrm>
            <a:off x="9339829" y="3030946"/>
            <a:ext cx="15103049" cy="887312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blinds dir="ver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A48FF"/>
        </a:solidFill>
      </p:bgPr>
    </p:bg>
    <p:spTree>
      <p:nvGrpSpPr>
        <p:cNvPr id="1" name=""/>
        <p:cNvGrpSpPr/>
        <p:nvPr/>
      </p:nvGrpSpPr>
      <p:grpSpPr>
        <a:xfrm>
          <a:off x="0" y="0"/>
          <a:ext cx="0" cy="0"/>
          <a:chOff x="0" y="0"/>
          <a:chExt cx="0" cy="0"/>
        </a:xfrm>
      </p:grpSpPr>
      <p:sp>
        <p:nvSpPr>
          <p:cNvPr id="200" name="which  generation  is  more  satisfied  based  on  their  department?"/>
          <p:cNvSpPr txBox="1"/>
          <p:nvPr>
            <p:ph type="title" idx="4294967295"/>
          </p:nvPr>
        </p:nvSpPr>
        <p:spPr>
          <a:xfrm>
            <a:off x="119721" y="810451"/>
            <a:ext cx="23556017" cy="1670987"/>
          </a:xfrm>
          <a:prstGeom prst="rect">
            <a:avLst/>
          </a:prstGeom>
        </p:spPr>
        <p:txBody>
          <a:bodyPr/>
          <a:lstStyle>
            <a:lvl1pPr algn="ctr">
              <a:defRPr spc="-100" sz="10000">
                <a:solidFill>
                  <a:srgbClr val="000000"/>
                </a:solidFill>
              </a:defRPr>
            </a:lvl1pPr>
          </a:lstStyle>
          <a:p>
            <a:pPr/>
            <a:r>
              <a:t>which  generation  is  more  satisfied  based  on  their  department?</a:t>
            </a:r>
          </a:p>
        </p:txBody>
      </p:sp>
      <p:sp>
        <p:nvSpPr>
          <p:cNvPr id="201" name="HR has the highest count of satisfaction.…"/>
          <p:cNvSpPr txBox="1"/>
          <p:nvPr>
            <p:ph type="body" sz="quarter" idx="4294967295"/>
          </p:nvPr>
        </p:nvSpPr>
        <p:spPr>
          <a:xfrm>
            <a:off x="131260" y="3090702"/>
            <a:ext cx="7693378" cy="7534596"/>
          </a:xfrm>
          <a:prstGeom prst="rect">
            <a:avLst/>
          </a:prstGeom>
        </p:spPr>
        <p:txBody>
          <a:bodyPr/>
          <a:lstStyle/>
          <a:p>
            <a:pPr>
              <a:defRPr sz="5600">
                <a:solidFill>
                  <a:srgbClr val="000000"/>
                </a:solidFill>
              </a:defRPr>
            </a:pPr>
            <a:r>
              <a:t>HR has the highest count of satisfaction.</a:t>
            </a:r>
          </a:p>
          <a:p>
            <a:pPr>
              <a:defRPr sz="5600">
                <a:solidFill>
                  <a:srgbClr val="000000"/>
                </a:solidFill>
              </a:defRPr>
            </a:pPr>
            <a:r>
              <a:t>Marketing has the highest count of dissatisfaction.</a:t>
            </a:r>
          </a:p>
          <a:p>
            <a:pPr>
              <a:defRPr sz="5600">
                <a:solidFill>
                  <a:srgbClr val="000000"/>
                </a:solidFill>
              </a:defRPr>
            </a:pPr>
            <a:r>
              <a:t>Gen Z’s have the lowest satisfaction count on both Salary &amp; Dept.</a:t>
            </a:r>
          </a:p>
        </p:txBody>
      </p:sp>
      <p:pic>
        <p:nvPicPr>
          <p:cNvPr id="202" name="Image Gallery" descr="Image Gallery"/>
          <p:cNvPicPr>
            <a:picLocks noChangeAspect="1"/>
          </p:cNvPicPr>
          <p:nvPr/>
        </p:nvPicPr>
        <p:blipFill>
          <a:blip r:embed="rId2">
            <a:extLst/>
          </a:blip>
          <a:srcRect l="573" t="0" r="573" b="0"/>
          <a:stretch>
            <a:fillRect/>
          </a:stretch>
        </p:blipFill>
        <p:spPr>
          <a:xfrm>
            <a:off x="8268672" y="3370834"/>
            <a:ext cx="16119100" cy="697433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C49FF"/>
        </a:solidFill>
      </p:bgPr>
    </p:bg>
    <p:spTree>
      <p:nvGrpSpPr>
        <p:cNvPr id="1" name=""/>
        <p:cNvGrpSpPr/>
        <p:nvPr/>
      </p:nvGrpSpPr>
      <p:grpSpPr>
        <a:xfrm>
          <a:off x="0" y="0"/>
          <a:ext cx="0" cy="0"/>
          <a:chOff x="0" y="0"/>
          <a:chExt cx="0" cy="0"/>
        </a:xfrm>
      </p:grpSpPr>
      <p:sp>
        <p:nvSpPr>
          <p:cNvPr id="204" name="how  satisfied  are  employees  based  on  how  they  were  hired?"/>
          <p:cNvSpPr txBox="1"/>
          <p:nvPr>
            <p:ph type="title" idx="4294967295"/>
          </p:nvPr>
        </p:nvSpPr>
        <p:spPr>
          <a:xfrm>
            <a:off x="2060413" y="525103"/>
            <a:ext cx="20263174" cy="2026736"/>
          </a:xfrm>
          <a:prstGeom prst="rect">
            <a:avLst/>
          </a:prstGeom>
        </p:spPr>
        <p:txBody>
          <a:bodyPr/>
          <a:lstStyle>
            <a:lvl1pPr algn="ctr" defTabSz="784225">
              <a:defRPr spc="-95" sz="9500">
                <a:solidFill>
                  <a:srgbClr val="000000"/>
                </a:solidFill>
              </a:defRPr>
            </a:lvl1pPr>
          </a:lstStyle>
          <a:p>
            <a:pPr/>
            <a:r>
              <a:t>how  satisfied  are  employees  based  on  how  they  were  hired?</a:t>
            </a:r>
          </a:p>
        </p:txBody>
      </p:sp>
      <p:sp>
        <p:nvSpPr>
          <p:cNvPr id="205" name="On-Campus recruitment has the highest count of satisfaction.…"/>
          <p:cNvSpPr txBox="1"/>
          <p:nvPr>
            <p:ph type="body" sz="half" idx="4294967295"/>
          </p:nvPr>
        </p:nvSpPr>
        <p:spPr>
          <a:xfrm>
            <a:off x="227006" y="3179634"/>
            <a:ext cx="9343621" cy="7356732"/>
          </a:xfrm>
          <a:prstGeom prst="rect">
            <a:avLst/>
          </a:prstGeom>
        </p:spPr>
        <p:txBody>
          <a:bodyPr/>
          <a:lstStyle/>
          <a:p>
            <a:pPr>
              <a:defRPr sz="5500">
                <a:solidFill>
                  <a:srgbClr val="000000"/>
                </a:solidFill>
              </a:defRPr>
            </a:pPr>
            <a:r>
              <a:t>On-Campus recruitment has the highest count of satisfaction.</a:t>
            </a:r>
          </a:p>
          <a:p>
            <a:pPr>
              <a:defRPr sz="5500">
                <a:solidFill>
                  <a:srgbClr val="000000"/>
                </a:solidFill>
              </a:defRPr>
            </a:pPr>
            <a:r>
              <a:t>Walk-Ins &amp; Referrals had about the same number of unsatisfied employees.</a:t>
            </a:r>
          </a:p>
          <a:p>
            <a:pPr>
              <a:defRPr sz="5500">
                <a:solidFill>
                  <a:srgbClr val="000000"/>
                </a:solidFill>
              </a:defRPr>
            </a:pPr>
            <a:r>
              <a:t>The Recruitment Agency has the lowest number of unsatisfied employees.</a:t>
            </a:r>
          </a:p>
        </p:txBody>
      </p:sp>
      <p:pic>
        <p:nvPicPr>
          <p:cNvPr id="206" name="Image Gallery" descr="Image Gallery"/>
          <p:cNvPicPr>
            <a:picLocks noChangeAspect="1"/>
          </p:cNvPicPr>
          <p:nvPr/>
        </p:nvPicPr>
        <p:blipFill>
          <a:blip r:embed="rId2">
            <a:extLst/>
          </a:blip>
          <a:srcRect l="0" t="86" r="0" b="86"/>
          <a:stretch>
            <a:fillRect/>
          </a:stretch>
        </p:blipFill>
        <p:spPr>
          <a:xfrm>
            <a:off x="9696459" y="3560750"/>
            <a:ext cx="14706640" cy="6594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722"/>
        </a:solidFill>
      </p:bgPr>
    </p:bg>
    <p:spTree>
      <p:nvGrpSpPr>
        <p:cNvPr id="1" name=""/>
        <p:cNvGrpSpPr/>
        <p:nvPr/>
      </p:nvGrpSpPr>
      <p:grpSpPr>
        <a:xfrm>
          <a:off x="0" y="0"/>
          <a:ext cx="0" cy="0"/>
          <a:chOff x="0" y="0"/>
          <a:chExt cx="0" cy="0"/>
        </a:xfrm>
      </p:grpSpPr>
      <p:sp>
        <p:nvSpPr>
          <p:cNvPr id="208" name="Is  there  a  salary  trend  based  on  dept.  &amp;  location?"/>
          <p:cNvSpPr txBox="1"/>
          <p:nvPr>
            <p:ph type="title" idx="4294967295"/>
          </p:nvPr>
        </p:nvSpPr>
        <p:spPr>
          <a:xfrm>
            <a:off x="879882" y="428303"/>
            <a:ext cx="22624236" cy="2356541"/>
          </a:xfrm>
          <a:prstGeom prst="rect">
            <a:avLst/>
          </a:prstGeom>
        </p:spPr>
        <p:txBody>
          <a:bodyPr/>
          <a:lstStyle>
            <a:lvl1pPr algn="ctr">
              <a:defRPr spc="-100" sz="10000">
                <a:solidFill>
                  <a:srgbClr val="000000"/>
                </a:solidFill>
              </a:defRPr>
            </a:lvl1pPr>
          </a:lstStyle>
          <a:p>
            <a:pPr/>
            <a:r>
              <a:t>Is  there  a  salary  trend  based  on  dept.  &amp;  location?</a:t>
            </a:r>
          </a:p>
        </p:txBody>
      </p:sp>
      <p:sp>
        <p:nvSpPr>
          <p:cNvPr id="209" name="This is a visual of the average for each Job Level by Location for each Department.…"/>
          <p:cNvSpPr txBox="1"/>
          <p:nvPr>
            <p:ph type="body" sz="half" idx="4294967295"/>
          </p:nvPr>
        </p:nvSpPr>
        <p:spPr>
          <a:xfrm>
            <a:off x="113909" y="3245690"/>
            <a:ext cx="9084123" cy="9772149"/>
          </a:xfrm>
          <a:prstGeom prst="rect">
            <a:avLst/>
          </a:prstGeom>
        </p:spPr>
        <p:txBody>
          <a:bodyPr/>
          <a:lstStyle/>
          <a:p>
            <a:pPr marL="685800" indent="-685800">
              <a:defRPr sz="4800">
                <a:solidFill>
                  <a:srgbClr val="000000"/>
                </a:solidFill>
              </a:defRPr>
            </a:pPr>
            <a:r>
              <a:t>This is a visual of the average for each Job Level by Location for each Department.</a:t>
            </a:r>
          </a:p>
          <a:p>
            <a:pPr marL="685800" indent="-685800">
              <a:defRPr sz="4800">
                <a:solidFill>
                  <a:srgbClr val="000000"/>
                </a:solidFill>
              </a:defRPr>
            </a:pPr>
            <a:r>
              <a:t>As all can assume; the higher the job level, the higher the salary across all departments.</a:t>
            </a:r>
          </a:p>
          <a:p>
            <a:pPr marL="685800" indent="-685800">
              <a:defRPr sz="4800">
                <a:solidFill>
                  <a:srgbClr val="000000"/>
                </a:solidFill>
              </a:defRPr>
            </a:pPr>
            <a:r>
              <a:t>Location does not seem to show any affect between the city &amp; the suburb.</a:t>
            </a:r>
          </a:p>
          <a:p>
            <a:pPr marL="685800" indent="-685800">
              <a:defRPr sz="4800">
                <a:solidFill>
                  <a:srgbClr val="000000"/>
                </a:solidFill>
              </a:defRPr>
            </a:pPr>
            <a:r>
              <a:t>These variables show no impact to the satisfaction of employment. </a:t>
            </a:r>
          </a:p>
        </p:txBody>
      </p:sp>
      <p:pic>
        <p:nvPicPr>
          <p:cNvPr id="210" name="Image Gallery" descr="Image Gallery"/>
          <p:cNvPicPr>
            <a:picLocks noChangeAspect="1"/>
          </p:cNvPicPr>
          <p:nvPr/>
        </p:nvPicPr>
        <p:blipFill>
          <a:blip r:embed="rId2">
            <a:extLst/>
          </a:blip>
          <a:srcRect l="0" t="649" r="0" b="649"/>
          <a:stretch>
            <a:fillRect/>
          </a:stretch>
        </p:blipFill>
        <p:spPr>
          <a:xfrm>
            <a:off x="9352224" y="3769922"/>
            <a:ext cx="15232178" cy="617615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doors dir="ver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A25"/>
        </a:solidFill>
      </p:bgPr>
    </p:bg>
    <p:spTree>
      <p:nvGrpSpPr>
        <p:cNvPr id="1" name=""/>
        <p:cNvGrpSpPr/>
        <p:nvPr/>
      </p:nvGrpSpPr>
      <p:grpSpPr>
        <a:xfrm>
          <a:off x="0" y="0"/>
          <a:ext cx="0" cy="0"/>
          <a:chOff x="0" y="0"/>
          <a:chExt cx="0" cy="0"/>
        </a:xfrm>
      </p:grpSpPr>
      <p:sp>
        <p:nvSpPr>
          <p:cNvPr id="212" name="any  correlation  between  rating  &amp;  salary  based  on dept.  &amp;  education?"/>
          <p:cNvSpPr txBox="1"/>
          <p:nvPr>
            <p:ph type="title" idx="4294967295"/>
          </p:nvPr>
        </p:nvSpPr>
        <p:spPr>
          <a:xfrm>
            <a:off x="474196" y="841591"/>
            <a:ext cx="23435608" cy="2067581"/>
          </a:xfrm>
          <a:prstGeom prst="rect">
            <a:avLst/>
          </a:prstGeom>
        </p:spPr>
        <p:txBody>
          <a:bodyPr/>
          <a:lstStyle>
            <a:lvl1pPr algn="ctr" defTabSz="792479">
              <a:defRPr spc="-96" sz="9600">
                <a:solidFill>
                  <a:srgbClr val="000000"/>
                </a:solidFill>
              </a:defRPr>
            </a:lvl1pPr>
          </a:lstStyle>
          <a:p>
            <a:pPr/>
            <a:r>
              <a:t>any  correlation  between  rating  &amp;  salary  based  on dept.  &amp;  education?</a:t>
            </a:r>
          </a:p>
        </p:txBody>
      </p:sp>
      <p:sp>
        <p:nvSpPr>
          <p:cNvPr id="213" name="This is a visual of the sum of Rating &amp; Salary for both Undergrad &amp; Postgrad in the Education category, broken down by each Dept.…"/>
          <p:cNvSpPr txBox="1"/>
          <p:nvPr>
            <p:ph type="body" sz="half" idx="4294967295"/>
          </p:nvPr>
        </p:nvSpPr>
        <p:spPr>
          <a:xfrm>
            <a:off x="47248" y="2913847"/>
            <a:ext cx="9384691" cy="9169665"/>
          </a:xfrm>
          <a:prstGeom prst="rect">
            <a:avLst/>
          </a:prstGeom>
        </p:spPr>
        <p:txBody>
          <a:bodyPr/>
          <a:lstStyle/>
          <a:p>
            <a:pPr marL="685799" indent="-685799">
              <a:defRPr sz="3800">
                <a:solidFill>
                  <a:srgbClr val="000000"/>
                </a:solidFill>
              </a:defRPr>
            </a:pPr>
            <a:r>
              <a:t>This is a visual of the sum of Rating &amp; Salary for both Undergrad &amp; Postgrad in the Education category, broken down by each Dept.</a:t>
            </a:r>
          </a:p>
          <a:p>
            <a:pPr marL="685799" indent="-685799">
              <a:defRPr sz="3800">
                <a:solidFill>
                  <a:srgbClr val="000000"/>
                </a:solidFill>
              </a:defRPr>
            </a:pPr>
            <a:r>
              <a:t>It shows that Undergrad in HR &amp; Technology have a higher salary than any other Dept.</a:t>
            </a:r>
          </a:p>
          <a:p>
            <a:pPr marL="685799" indent="-685799">
              <a:defRPr sz="3800">
                <a:solidFill>
                  <a:srgbClr val="000000"/>
                </a:solidFill>
              </a:defRPr>
            </a:pPr>
            <a:r>
              <a:t>In observation the Purchasing Dept. has the highest ratings for both Postgrad &amp; Undergrad.</a:t>
            </a:r>
          </a:p>
          <a:p>
            <a:pPr marL="685799" indent="-685799">
              <a:defRPr sz="3800">
                <a:solidFill>
                  <a:srgbClr val="000000"/>
                </a:solidFill>
              </a:defRPr>
            </a:pPr>
            <a:r>
              <a:t>There is not a big difference between the Salary &amp; Rating sum of Education by Dept.</a:t>
            </a:r>
          </a:p>
          <a:p>
            <a:pPr marL="685799" indent="-685799">
              <a:defRPr sz="3800">
                <a:solidFill>
                  <a:srgbClr val="000000"/>
                </a:solidFill>
              </a:defRPr>
            </a:pPr>
            <a:r>
              <a:t>This all poses the question of why Postgraduates have the lowest Salary &amp; Rating totals in Technology.</a:t>
            </a:r>
          </a:p>
        </p:txBody>
      </p:sp>
      <p:pic>
        <p:nvPicPr>
          <p:cNvPr id="214" name="Image Gallery" descr="Image Gallery"/>
          <p:cNvPicPr>
            <a:picLocks noChangeAspect="1"/>
          </p:cNvPicPr>
          <p:nvPr/>
        </p:nvPicPr>
        <p:blipFill>
          <a:blip r:embed="rId2">
            <a:extLst/>
          </a:blip>
          <a:srcRect l="0" t="983" r="0" b="983"/>
          <a:stretch>
            <a:fillRect/>
          </a:stretch>
        </p:blipFill>
        <p:spPr>
          <a:xfrm>
            <a:off x="9720243" y="3897340"/>
            <a:ext cx="14671291" cy="638988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14:rippl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8FF2B"/>
        </a:solidFill>
      </p:bgPr>
    </p:bg>
    <p:spTree>
      <p:nvGrpSpPr>
        <p:cNvPr id="1" name=""/>
        <p:cNvGrpSpPr/>
        <p:nvPr/>
      </p:nvGrpSpPr>
      <p:grpSpPr>
        <a:xfrm>
          <a:off x="0" y="0"/>
          <a:ext cx="0" cy="0"/>
          <a:chOff x="0" y="0"/>
          <a:chExt cx="0" cy="0"/>
        </a:xfrm>
      </p:grpSpPr>
      <p:sp>
        <p:nvSpPr>
          <p:cNvPr id="216" name="What  are  undergraduate  employee  ratings  in  comparison  to  post  graduate  employees?"/>
          <p:cNvSpPr txBox="1"/>
          <p:nvPr>
            <p:ph type="title" idx="4294967295"/>
          </p:nvPr>
        </p:nvSpPr>
        <p:spPr>
          <a:xfrm>
            <a:off x="1439620" y="593618"/>
            <a:ext cx="20611913" cy="2095997"/>
          </a:xfrm>
          <a:prstGeom prst="rect">
            <a:avLst/>
          </a:prstGeom>
        </p:spPr>
        <p:txBody>
          <a:bodyPr/>
          <a:lstStyle>
            <a:lvl1pPr algn="ctr" defTabSz="676909">
              <a:defRPr spc="-82" sz="8200">
                <a:solidFill>
                  <a:srgbClr val="000000"/>
                </a:solidFill>
              </a:defRPr>
            </a:lvl1pPr>
          </a:lstStyle>
          <a:p>
            <a:pPr/>
            <a:r>
              <a:t>What  are  undergraduate  employee  ratings  in  comparison  to  post  graduate  employees?</a:t>
            </a:r>
          </a:p>
        </p:txBody>
      </p:sp>
      <p:sp>
        <p:nvSpPr>
          <p:cNvPr id="217" name="There are 120 post graduates from the city that provided ratings &amp; 134 from the suburbs.…"/>
          <p:cNvSpPr txBox="1"/>
          <p:nvPr>
            <p:ph type="body" sz="half" idx="4294967295"/>
          </p:nvPr>
        </p:nvSpPr>
        <p:spPr>
          <a:xfrm>
            <a:off x="117098" y="2823564"/>
            <a:ext cx="9211339" cy="10328181"/>
          </a:xfrm>
          <a:prstGeom prst="rect">
            <a:avLst/>
          </a:prstGeom>
        </p:spPr>
        <p:txBody>
          <a:bodyPr/>
          <a:lstStyle/>
          <a:p>
            <a:pPr marL="685800" indent="-685800">
              <a:defRPr sz="3400">
                <a:solidFill>
                  <a:srgbClr val="000000"/>
                </a:solidFill>
              </a:defRPr>
            </a:pPr>
            <a:r>
              <a:t>There are 120 post graduates from the city that provided ratings &amp; 134 from the suburbs.</a:t>
            </a:r>
          </a:p>
          <a:p>
            <a:pPr marL="685800" indent="-685800">
              <a:defRPr sz="3400">
                <a:solidFill>
                  <a:srgbClr val="000000"/>
                </a:solidFill>
              </a:defRPr>
            </a:pPr>
            <a:r>
              <a:t>More postgraduates from the suburbs provided ratings.</a:t>
            </a:r>
          </a:p>
          <a:p>
            <a:pPr marL="685800" indent="-685800">
              <a:defRPr sz="3400">
                <a:solidFill>
                  <a:srgbClr val="000000"/>
                </a:solidFill>
              </a:defRPr>
            </a:pPr>
            <a:r>
              <a:t>There are 139 undergraduate employees from the city that provided ratings &amp; 107 from the suburbs.</a:t>
            </a:r>
          </a:p>
          <a:p>
            <a:pPr marL="685800" indent="-685800">
              <a:defRPr sz="3400">
                <a:solidFill>
                  <a:srgbClr val="000000"/>
                </a:solidFill>
              </a:defRPr>
            </a:pPr>
            <a:r>
              <a:t>78 On-Campus Recruitment employees from the city provided ratings &amp; 58 are from the suburbs.</a:t>
            </a:r>
          </a:p>
          <a:p>
            <a:pPr marL="685800" indent="-685800">
              <a:defRPr sz="3400">
                <a:solidFill>
                  <a:srgbClr val="000000"/>
                </a:solidFill>
              </a:defRPr>
            </a:pPr>
            <a:r>
              <a:t>More On-Campus recruited employees came from the city.</a:t>
            </a:r>
          </a:p>
          <a:p>
            <a:pPr marL="685800" indent="-685800">
              <a:defRPr sz="3400">
                <a:solidFill>
                  <a:srgbClr val="000000"/>
                </a:solidFill>
              </a:defRPr>
            </a:pPr>
            <a:r>
              <a:t>61 employees from the city that were referred provided ratings &amp; 70 were from the suburbs.</a:t>
            </a:r>
          </a:p>
          <a:p>
            <a:pPr marL="685800" indent="-685800">
              <a:defRPr sz="3400">
                <a:solidFill>
                  <a:srgbClr val="000000"/>
                </a:solidFill>
              </a:defRPr>
            </a:pPr>
            <a:r>
              <a:t>70 employees from the city that were walk-ins provided ratings, whereas only 58 were  from the city.</a:t>
            </a:r>
          </a:p>
        </p:txBody>
      </p:sp>
      <p:pic>
        <p:nvPicPr>
          <p:cNvPr id="218" name="Image Gallery" descr="Image Gallery"/>
          <p:cNvPicPr>
            <a:picLocks noChangeAspect="1"/>
          </p:cNvPicPr>
          <p:nvPr/>
        </p:nvPicPr>
        <p:blipFill>
          <a:blip r:embed="rId2">
            <a:extLst/>
          </a:blip>
          <a:srcRect l="0" t="1897" r="0" b="1897"/>
          <a:stretch>
            <a:fillRect/>
          </a:stretch>
        </p:blipFill>
        <p:spPr>
          <a:xfrm>
            <a:off x="9431983" y="3227885"/>
            <a:ext cx="15014656" cy="854142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AFF2C"/>
        </a:solidFill>
      </p:bgPr>
    </p:bg>
    <p:spTree>
      <p:nvGrpSpPr>
        <p:cNvPr id="1" name=""/>
        <p:cNvGrpSpPr/>
        <p:nvPr/>
      </p:nvGrpSpPr>
      <p:grpSpPr>
        <a:xfrm>
          <a:off x="0" y="0"/>
          <a:ext cx="0" cy="0"/>
          <a:chOff x="0" y="0"/>
          <a:chExt cx="0" cy="0"/>
        </a:xfrm>
      </p:grpSpPr>
      <p:sp>
        <p:nvSpPr>
          <p:cNvPr id="220" name="Based  on  Recruitment  type,  Dept.  &amp;  Location;  what  is  the  rating  &amp;  satisfaction  level of  employees?"/>
          <p:cNvSpPr txBox="1"/>
          <p:nvPr>
            <p:ph type="title" idx="4294967295"/>
          </p:nvPr>
        </p:nvSpPr>
        <p:spPr>
          <a:xfrm>
            <a:off x="613044" y="621171"/>
            <a:ext cx="21913880" cy="1886795"/>
          </a:xfrm>
          <a:prstGeom prst="rect">
            <a:avLst/>
          </a:prstGeom>
        </p:spPr>
        <p:txBody>
          <a:bodyPr/>
          <a:lstStyle>
            <a:lvl1pPr algn="ctr" defTabSz="610870">
              <a:defRPr spc="-74" sz="7400">
                <a:solidFill>
                  <a:srgbClr val="000000"/>
                </a:solidFill>
              </a:defRPr>
            </a:lvl1pPr>
          </a:lstStyle>
          <a:p>
            <a:pPr/>
            <a:r>
              <a:t>Based  on  Recruitment  type,  Dept.  &amp;  Location;  what  is  the  rating  &amp;  satisfaction  level of  employees?</a:t>
            </a:r>
          </a:p>
        </p:txBody>
      </p:sp>
      <p:sp>
        <p:nvSpPr>
          <p:cNvPr id="221" name="For On-Campus; 72 out of 133 employees are satisfied.…"/>
          <p:cNvSpPr txBox="1"/>
          <p:nvPr>
            <p:ph type="body" sz="quarter" idx="4294967295"/>
          </p:nvPr>
        </p:nvSpPr>
        <p:spPr>
          <a:xfrm>
            <a:off x="475281" y="3833442"/>
            <a:ext cx="8356601" cy="7291823"/>
          </a:xfrm>
          <a:prstGeom prst="rect">
            <a:avLst/>
          </a:prstGeom>
        </p:spPr>
        <p:txBody>
          <a:bodyPr/>
          <a:lstStyle/>
          <a:p>
            <a:pPr marL="685800" indent="-685800">
              <a:defRPr sz="4700">
                <a:solidFill>
                  <a:srgbClr val="000000"/>
                </a:solidFill>
              </a:defRPr>
            </a:pPr>
            <a:r>
              <a:t>For On-Campus; 72 out of 133 employees are satisfied.</a:t>
            </a:r>
          </a:p>
          <a:p>
            <a:pPr marL="685800" indent="-685800">
              <a:defRPr sz="4700">
                <a:solidFill>
                  <a:srgbClr val="000000"/>
                </a:solidFill>
              </a:defRPr>
            </a:pPr>
            <a:r>
              <a:t>For Recruitment Agency; 59 out of 108 employees are satisfied.</a:t>
            </a:r>
          </a:p>
          <a:p>
            <a:pPr marL="685800" indent="-685800">
              <a:defRPr sz="4700">
                <a:solidFill>
                  <a:srgbClr val="000000"/>
                </a:solidFill>
              </a:defRPr>
            </a:pPr>
            <a:r>
              <a:t>For Referral; 68 out of 131 employees are satisfied.</a:t>
            </a:r>
          </a:p>
          <a:p>
            <a:pPr marL="685800" indent="-685800">
              <a:defRPr sz="4700">
                <a:solidFill>
                  <a:srgbClr val="000000"/>
                </a:solidFill>
              </a:defRPr>
            </a:pPr>
            <a:r>
              <a:t>For Walk-In; 64 out of 128 employees are satisfied.</a:t>
            </a:r>
          </a:p>
        </p:txBody>
      </p:sp>
      <p:pic>
        <p:nvPicPr>
          <p:cNvPr id="222" name="Image Gallery" descr="Image Gallery"/>
          <p:cNvPicPr>
            <a:picLocks noChangeAspect="1"/>
          </p:cNvPicPr>
          <p:nvPr/>
        </p:nvPicPr>
        <p:blipFill>
          <a:blip r:embed="rId2">
            <a:extLst/>
          </a:blip>
          <a:srcRect l="0" t="1507" r="0" b="1507"/>
          <a:stretch>
            <a:fillRect/>
          </a:stretch>
        </p:blipFill>
        <p:spPr>
          <a:xfrm>
            <a:off x="9354100" y="2714140"/>
            <a:ext cx="15009882" cy="9530426"/>
          </a:xfrm>
          <a:prstGeom prst="rect">
            <a:avLst/>
          </a:prstGeom>
          <a:ln w="12700">
            <a:miter lim="400000"/>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fast" advClick="1" p14:dur="750">
        <p15:prstTrans prst="pageCurlDouble"/>
      </p:transition>
    </mc:Choice>
    <mc:Choice xmlns:p14="http://schemas.microsoft.com/office/powerpoint/2010/main" Requires="p14">
      <p:transition spd="fast" advClick="1" p14:dur="750">
        <p14:prism dir="d"/>
      </p:transition>
    </mc:Choice>
    <mc:Fallback>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57" name="Slide bullet text"/>
          <p:cNvSpPr txBox="1"/>
          <p:nvPr>
            <p:ph type="body" idx="1"/>
          </p:nvPr>
        </p:nvSpPr>
        <p:spPr>
          <a:prstGeom prst="rect">
            <a:avLst/>
          </a:prstGeom>
          <a:solidFill>
            <a:srgbClr val="000000"/>
          </a:solidFill>
        </p:spPr>
        <p:txBody>
          <a:bodyPr/>
          <a:lstStyle/>
          <a:p>
            <a:pPr marL="0" indent="0" algn="ctr" defTabSz="825500">
              <a:lnSpc>
                <a:spcPct val="120000"/>
              </a:lnSpc>
              <a:spcBef>
                <a:spcPts val="0"/>
              </a:spcBef>
              <a:buClrTx/>
              <a:buSzTx/>
              <a:buNone/>
              <a:defRPr b="0" cap="all" sz="3000">
                <a:solidFill>
                  <a:srgbClr val="FFFFFF"/>
                </a:solidFill>
                <a:latin typeface="Proxima Nova Extrabold"/>
                <a:ea typeface="Proxima Nova Extrabold"/>
                <a:cs typeface="Proxima Nova Extrabold"/>
                <a:sym typeface="Proxima Nova Extrabold"/>
              </a:defRPr>
            </a:pPr>
          </a:p>
        </p:txBody>
      </p:sp>
      <p:sp>
        <p:nvSpPr>
          <p:cNvPr id="158" name="Slide Title"/>
          <p:cNvSpPr txBox="1"/>
          <p:nvPr>
            <p:ph type="title"/>
          </p:nvPr>
        </p:nvSpPr>
        <p:spPr>
          <a:prstGeom prst="rect">
            <a:avLst/>
          </a:prstGeom>
          <a:solidFill>
            <a:srgbClr val="000000"/>
          </a:solidFill>
        </p:spPr>
        <p:txBody>
          <a:bodyPr/>
          <a:lstStyle/>
          <a:p>
            <a:pPr algn="ctr">
              <a:lnSpc>
                <a:spcPct val="120000"/>
              </a:lnSpc>
              <a:defRPr spc="0" sz="3000">
                <a:solidFill>
                  <a:srgbClr val="FFFFFF"/>
                </a:solidFill>
                <a:latin typeface="Proxima Nova Extrabold"/>
                <a:ea typeface="Proxima Nova Extrabold"/>
                <a:cs typeface="Proxima Nova Extrabold"/>
                <a:sym typeface="Proxima Nova Extrabold"/>
              </a:defRPr>
            </a:pPr>
          </a:p>
        </p:txBody>
      </p:sp>
      <p:grpSp>
        <p:nvGrpSpPr>
          <p:cNvPr id="161" name="Image Gallery"/>
          <p:cNvGrpSpPr/>
          <p:nvPr/>
        </p:nvGrpSpPr>
        <p:grpSpPr>
          <a:xfrm>
            <a:off x="3322659" y="250473"/>
            <a:ext cx="17738682" cy="13773854"/>
            <a:chOff x="0" y="0"/>
            <a:chExt cx="17738680" cy="13773852"/>
          </a:xfrm>
        </p:grpSpPr>
        <p:pic>
          <p:nvPicPr>
            <p:cNvPr id="159" name="20230329_201309_0000.png" descr="20230329_201309_0000.png"/>
            <p:cNvPicPr>
              <a:picLocks noChangeAspect="1"/>
            </p:cNvPicPr>
            <p:nvPr/>
          </p:nvPicPr>
          <p:blipFill>
            <a:blip r:embed="rId2">
              <a:extLst/>
            </a:blip>
            <a:srcRect l="0" t="11131" r="0" b="0"/>
            <a:stretch>
              <a:fillRect/>
            </a:stretch>
          </p:blipFill>
          <p:spPr>
            <a:xfrm>
              <a:off x="0" y="0"/>
              <a:ext cx="17738681" cy="13215053"/>
            </a:xfrm>
            <a:prstGeom prst="rect">
              <a:avLst/>
            </a:prstGeom>
            <a:ln w="12700" cap="flat">
              <a:noFill/>
              <a:miter lim="400000"/>
            </a:ln>
            <a:effectLst/>
          </p:spPr>
        </p:pic>
        <p:sp>
          <p:nvSpPr>
            <p:cNvPr id="160" name="Caption"/>
            <p:cNvSpPr/>
            <p:nvPr/>
          </p:nvSpPr>
          <p:spPr>
            <a:xfrm>
              <a:off x="0" y="13291252"/>
              <a:ext cx="17738681" cy="482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mc:AlternateContent xmlns:mc="http://schemas.openxmlformats.org/markup-compatibility/2006">
    <mc:Choice xmlns:p14="http://schemas.microsoft.com/office/powerpoint/2010/main" Requires="p14">
      <p:transition spd="slow" advClick="1" p14:dur="2500">
        <p14:ripp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B55"/>
        </a:solidFill>
      </p:bgPr>
    </p:bg>
    <p:spTree>
      <p:nvGrpSpPr>
        <p:cNvPr id="1" name=""/>
        <p:cNvGrpSpPr/>
        <p:nvPr/>
      </p:nvGrpSpPr>
      <p:grpSpPr>
        <a:xfrm>
          <a:off x="0" y="0"/>
          <a:ext cx="0" cy="0"/>
          <a:chOff x="0" y="0"/>
          <a:chExt cx="0" cy="0"/>
        </a:xfrm>
      </p:grpSpPr>
      <p:sp>
        <p:nvSpPr>
          <p:cNvPr id="224" name="In  conclusion:"/>
          <p:cNvSpPr txBox="1"/>
          <p:nvPr>
            <p:ph type="title" idx="4294967295"/>
          </p:nvPr>
        </p:nvSpPr>
        <p:spPr>
          <a:xfrm>
            <a:off x="3682550" y="786486"/>
            <a:ext cx="17018900" cy="1538486"/>
          </a:xfrm>
          <a:prstGeom prst="rect">
            <a:avLst/>
          </a:prstGeom>
        </p:spPr>
        <p:txBody>
          <a:bodyPr/>
          <a:lstStyle>
            <a:lvl1pPr algn="ctr">
              <a:defRPr spc="-100" sz="10000">
                <a:solidFill>
                  <a:srgbClr val="000000"/>
                </a:solidFill>
              </a:defRPr>
            </a:lvl1pPr>
          </a:lstStyle>
          <a:p>
            <a:pPr/>
            <a:r>
              <a:t>In  conclusion:</a:t>
            </a:r>
          </a:p>
        </p:txBody>
      </p:sp>
      <p:sp>
        <p:nvSpPr>
          <p:cNvPr id="225" name="Based on Department; Purchasing has the highest number of Satisfied employees &amp; HR has the least.…"/>
          <p:cNvSpPr txBox="1"/>
          <p:nvPr>
            <p:ph type="body" idx="4294967295"/>
          </p:nvPr>
        </p:nvSpPr>
        <p:spPr>
          <a:xfrm>
            <a:off x="399899" y="2477341"/>
            <a:ext cx="23584202" cy="10907013"/>
          </a:xfrm>
          <a:prstGeom prst="rect">
            <a:avLst/>
          </a:prstGeom>
        </p:spPr>
        <p:txBody>
          <a:bodyPr/>
          <a:lstStyle/>
          <a:p>
            <a:pPr>
              <a:defRPr sz="3600">
                <a:solidFill>
                  <a:srgbClr val="000000"/>
                </a:solidFill>
              </a:defRPr>
            </a:pPr>
            <a:r>
              <a:t>Based on Department; Purchasing has the highest number of Satisfied employees &amp; HR has the least.</a:t>
            </a:r>
          </a:p>
          <a:p>
            <a:pPr>
              <a:defRPr sz="3600">
                <a:solidFill>
                  <a:srgbClr val="000000"/>
                </a:solidFill>
              </a:defRPr>
            </a:pPr>
            <a:r>
              <a:t>Result show that the most Satisfied employees based on having a Certification are in the Technology Dept., &amp; the least satisfied who also have the least certs. are in Purchasing.</a:t>
            </a:r>
          </a:p>
          <a:p>
            <a:pPr marL="685800" indent="-685800">
              <a:defRPr sz="3400">
                <a:solidFill>
                  <a:srgbClr val="000000"/>
                </a:solidFill>
              </a:defRPr>
            </a:pPr>
            <a:r>
              <a:t>The most satisfied employees based on salary either make the lowest wage with the company or among the highest wages with the company, &amp; everywhere in between is pretty even keeled in satisfactory levels.</a:t>
            </a:r>
          </a:p>
          <a:p>
            <a:pPr marL="685800" indent="-685800">
              <a:defRPr sz="3400">
                <a:solidFill>
                  <a:srgbClr val="000000"/>
                </a:solidFill>
              </a:defRPr>
            </a:pPr>
            <a:r>
              <a:t>There are approximately 53% more satisfied employees overall regardless of age. </a:t>
            </a:r>
          </a:p>
          <a:p>
            <a:pPr marL="685800" indent="-685800">
              <a:defRPr sz="3400">
                <a:solidFill>
                  <a:srgbClr val="000000"/>
                </a:solidFill>
              </a:defRPr>
            </a:pPr>
            <a:r>
              <a:t>On-Campus Recruitment has the highest employee Satisfaction, while the Recruitment Agency has the lowest.</a:t>
            </a:r>
          </a:p>
          <a:p>
            <a:pPr marL="685800" indent="-685800">
              <a:defRPr sz="3400">
                <a:solidFill>
                  <a:srgbClr val="000000"/>
                </a:solidFill>
              </a:defRPr>
            </a:pPr>
            <a:r>
              <a:t>Based on Generation; Gen Z employees have the lowest Satisfaction level on both Salary &amp; Dept.</a:t>
            </a:r>
          </a:p>
          <a:p>
            <a:pPr marL="685800" indent="-685800">
              <a:defRPr sz="3400">
                <a:solidFill>
                  <a:srgbClr val="000000"/>
                </a:solidFill>
              </a:defRPr>
            </a:pPr>
            <a:r>
              <a:t>The higher the job level the higher the salary across all departments.</a:t>
            </a:r>
          </a:p>
          <a:p>
            <a:pPr marL="685800" indent="-685800">
              <a:defRPr sz="3400">
                <a:solidFill>
                  <a:srgbClr val="000000"/>
                </a:solidFill>
              </a:defRPr>
            </a:pPr>
            <a:r>
              <a:t>Undergraduates in HR &amp; Technology have a higher Salary than any other Dept., while the Purchasing Dept. has the highest rating for both Post &amp; Undergraduates.</a:t>
            </a:r>
          </a:p>
          <a:p>
            <a:pPr marL="685800" indent="-685800">
              <a:defRPr sz="3400">
                <a:solidFill>
                  <a:srgbClr val="000000"/>
                </a:solidFill>
              </a:defRPr>
            </a:pPr>
            <a:r>
              <a:t>54% of employees that live in the city are Satisfied &amp; 51% in the Suburbs are Satisfied.</a:t>
            </a:r>
          </a:p>
          <a:p>
            <a:pPr marL="685800" indent="-685800">
              <a:defRPr sz="3400">
                <a:solidFill>
                  <a:srgbClr val="000000"/>
                </a:solidFill>
              </a:defRPr>
            </a:pPr>
            <a:r>
              <a:t>52% of employees that were Referred to the company are Satisfied, while Walk-Ins have a 50% overall Satisfaction level.</a:t>
            </a:r>
          </a:p>
          <a:p>
            <a:pPr marL="685800" indent="-685800">
              <a:defRPr sz="3400">
                <a:solidFill>
                  <a:srgbClr val="000000"/>
                </a:solidFill>
              </a:defRPr>
            </a:pPr>
            <a:r>
              <a:t>Overall the variables available to us did not have too much significance, which makes sense, as based off our analysis the P-Value was always greater than .05.</a:t>
            </a:r>
          </a:p>
        </p:txBody>
      </p:sp>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A54"/>
        </a:solidFill>
      </p:bgPr>
    </p:bg>
    <p:spTree>
      <p:nvGrpSpPr>
        <p:cNvPr id="1" name=""/>
        <p:cNvGrpSpPr/>
        <p:nvPr/>
      </p:nvGrpSpPr>
      <p:grpSpPr>
        <a:xfrm>
          <a:off x="0" y="0"/>
          <a:ext cx="0" cy="0"/>
          <a:chOff x="0" y="0"/>
          <a:chExt cx="0" cy="0"/>
        </a:xfrm>
      </p:grpSpPr>
      <p:pic>
        <p:nvPicPr>
          <p:cNvPr id="227" name="Image Gallery" descr="Image Gallery"/>
          <p:cNvPicPr>
            <a:picLocks noChangeAspect="1"/>
          </p:cNvPicPr>
          <p:nvPr/>
        </p:nvPicPr>
        <p:blipFill>
          <a:blip r:embed="rId2">
            <a:extLst/>
          </a:blip>
          <a:srcRect l="1885" t="0" r="1885" b="0"/>
          <a:stretch>
            <a:fillRect/>
          </a:stretch>
        </p:blipFill>
        <p:spPr>
          <a:xfrm>
            <a:off x="4274148" y="3607342"/>
            <a:ext cx="15835704" cy="6171116"/>
          </a:xfrm>
          <a:prstGeom prst="rect">
            <a:avLst/>
          </a:prstGeom>
          <a:ln w="12700">
            <a:miter lim="400000"/>
          </a:ln>
        </p:spPr>
      </p:pic>
      <p:sp>
        <p:nvSpPr>
          <p:cNvPr id="228" name="THANK YOU!!!"/>
          <p:cNvSpPr txBox="1"/>
          <p:nvPr/>
        </p:nvSpPr>
        <p:spPr>
          <a:xfrm>
            <a:off x="9152361" y="11209902"/>
            <a:ext cx="6079277" cy="1104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6600"/>
            </a:lvl1pPr>
          </a:lstStyle>
          <a:p>
            <a:pPr/>
            <a:r>
              <a:t>THANK YOU!!!</a:t>
            </a:r>
          </a:p>
        </p:txBody>
      </p:sp>
    </p:spTree>
  </p:cSld>
  <p:clrMapOvr>
    <a:masterClrMapping/>
  </p:clrMapOvr>
  <mc:AlternateContent xmlns:mc="http://schemas.openxmlformats.org/markup-compatibility/2006">
    <mc:Choice xmlns:p14="http://schemas.microsoft.com/office/powerpoint/2010/main" Requires="p14">
      <p:transition spd="slow" advClick="1" p14:dur="2000">
        <p14:warp dir="in"/>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8F4"/>
        </a:solidFill>
      </p:bgPr>
    </p:bg>
    <p:spTree>
      <p:nvGrpSpPr>
        <p:cNvPr id="1" name=""/>
        <p:cNvGrpSpPr/>
        <p:nvPr/>
      </p:nvGrpSpPr>
      <p:grpSpPr>
        <a:xfrm>
          <a:off x="0" y="0"/>
          <a:ext cx="0" cy="0"/>
          <a:chOff x="0" y="0"/>
          <a:chExt cx="0" cy="0"/>
        </a:xfrm>
      </p:grpSpPr>
      <p:pic>
        <p:nvPicPr>
          <p:cNvPr id="163" name="Image Gallery" descr="Image Gallery"/>
          <p:cNvPicPr>
            <a:picLocks noChangeAspect="1"/>
          </p:cNvPicPr>
          <p:nvPr/>
        </p:nvPicPr>
        <p:blipFill>
          <a:blip r:embed="rId2">
            <a:extLst/>
          </a:blip>
          <a:srcRect l="0" t="0" r="0" b="8068"/>
          <a:stretch>
            <a:fillRect/>
          </a:stretch>
        </p:blipFill>
        <p:spPr>
          <a:xfrm>
            <a:off x="12793652" y="889000"/>
            <a:ext cx="10388601" cy="11938001"/>
          </a:xfrm>
          <a:prstGeom prst="rect">
            <a:avLst/>
          </a:prstGeom>
          <a:ln w="12700">
            <a:miter lim="400000"/>
          </a:ln>
        </p:spPr>
      </p:pic>
      <p:sp>
        <p:nvSpPr>
          <p:cNvPr id="164" name="Hello, my name is Clarissa,  I also go by Nikki. To learn more about me I have a background in DECA which led me to my Associates Degree in Business &amp; Administration and I recently became a small business owner with a big vision and an even bigger path. "/>
          <p:cNvSpPr txBox="1"/>
          <p:nvPr/>
        </p:nvSpPr>
        <p:spPr>
          <a:xfrm>
            <a:off x="49653" y="389890"/>
            <a:ext cx="12560845" cy="129362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584200">
              <a:lnSpc>
                <a:spcPct val="90000"/>
              </a:lnSpc>
              <a:defRPr spc="-52" sz="5200">
                <a:latin typeface="Proxima Nova Semibold"/>
                <a:ea typeface="Proxima Nova Semibold"/>
                <a:cs typeface="Proxima Nova Semibold"/>
                <a:sym typeface="Proxima Nova Semibold"/>
              </a:defRPr>
            </a:lvl1pPr>
          </a:lstStyle>
          <a:p>
            <a:pPr/>
            <a:r>
              <a:t>Hello, my name is Clarissa,  I also go by Nikki. To learn more about me I have a background in DECA which led me to my Associates Degree in Business &amp; Administration and I recently became a small business owner with a big vision and an even bigger path. I began my goal to become a Data Scientist in hopes to always have a personal skill that can be applied to multiple mediums and hopefully have something I can do independently with my intent to travel. My current small business requires me to learn algorithms, trends, and explore new possibilities to continue growing as most markets do these days. As technology advances so will my endeavors in Data Science and Entrepreneurship.</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D45FF"/>
        </a:solidFill>
      </p:bgPr>
    </p:bg>
    <p:spTree>
      <p:nvGrpSpPr>
        <p:cNvPr id="1" name=""/>
        <p:cNvGrpSpPr/>
        <p:nvPr/>
      </p:nvGrpSpPr>
      <p:grpSpPr>
        <a:xfrm>
          <a:off x="0" y="0"/>
          <a:ext cx="0" cy="0"/>
          <a:chOff x="0" y="0"/>
          <a:chExt cx="0" cy="0"/>
        </a:xfrm>
      </p:grpSpPr>
      <p:pic>
        <p:nvPicPr>
          <p:cNvPr id="166" name="Image Gallery" descr="Image Gallery"/>
          <p:cNvPicPr>
            <a:picLocks noChangeAspect="1"/>
          </p:cNvPicPr>
          <p:nvPr/>
        </p:nvPicPr>
        <p:blipFill>
          <a:blip r:embed="rId2">
            <a:extLst/>
          </a:blip>
          <a:srcRect l="0" t="0" r="0" b="15717"/>
          <a:stretch>
            <a:fillRect/>
          </a:stretch>
        </p:blipFill>
        <p:spPr>
          <a:xfrm>
            <a:off x="12053809" y="873102"/>
            <a:ext cx="11361551" cy="11969796"/>
          </a:xfrm>
          <a:prstGeom prst="rect">
            <a:avLst/>
          </a:prstGeom>
          <a:ln w="12700">
            <a:miter lim="400000"/>
          </a:ln>
        </p:spPr>
      </p:pic>
      <p:sp>
        <p:nvSpPr>
          <p:cNvPr id="167" name="Hello! My name is Maggie Cohen.  I have a varied professional background, from admin, customer service, sales, &amp; management, including past undergrad education in Psychology &amp; Music.  I appreciate all those experiences &amp; now wish to expand my career oppo"/>
          <p:cNvSpPr txBox="1"/>
          <p:nvPr/>
        </p:nvSpPr>
        <p:spPr>
          <a:xfrm>
            <a:off x="97933" y="901699"/>
            <a:ext cx="11839109" cy="1191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200">
                <a:latin typeface="Proxima Nova Semibold"/>
                <a:ea typeface="Proxima Nova Semibold"/>
                <a:cs typeface="Proxima Nova Semibold"/>
                <a:sym typeface="Proxima Nova Semibold"/>
              </a:defRPr>
            </a:lvl1pPr>
          </a:lstStyle>
          <a:p>
            <a:pPr/>
            <a:r>
              <a:t>Hello! My name is Maggie Cohen.  I have a varied professional background, from admin, customer service, sales, &amp; management, including past undergrad education in Psychology &amp; Music.  I appreciate all those experiences &amp; now wish to expand my career opportunities in the tech industry, which is why I chose the Data Science program through WozU.  I thrive under pressure &amp; in leadership roles &amp; hope to join a company (before I start my own) where I can prove my technical &amp; professional skills, ability to adapt &amp; willingness to learn.</a:t>
            </a:r>
          </a:p>
        </p:txBody>
      </p:sp>
    </p:spTree>
  </p:cSld>
  <p:clrMapOvr>
    <a:masterClrMapping/>
  </p:clrMapOvr>
  <mc:AlternateContent xmlns:mc="http://schemas.openxmlformats.org/markup-compatibility/2006">
    <mc:Choice xmlns:p14="http://schemas.microsoft.com/office/powerpoint/2010/main" Requires="p14">
      <p:transition spd="slow" advClick="1" p14:dur="1500">
        <p:checker dir="horz"/>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E4FFF"/>
        </a:solidFill>
      </p:bgPr>
    </p:bg>
    <p:spTree>
      <p:nvGrpSpPr>
        <p:cNvPr id="1" name=""/>
        <p:cNvGrpSpPr/>
        <p:nvPr/>
      </p:nvGrpSpPr>
      <p:grpSpPr>
        <a:xfrm>
          <a:off x="0" y="0"/>
          <a:ext cx="0" cy="0"/>
          <a:chOff x="0" y="0"/>
          <a:chExt cx="0" cy="0"/>
        </a:xfrm>
      </p:grpSpPr>
      <p:pic>
        <p:nvPicPr>
          <p:cNvPr id="169" name="Image Gallery" descr="Image Gallery"/>
          <p:cNvPicPr>
            <a:picLocks noChangeAspect="1"/>
          </p:cNvPicPr>
          <p:nvPr/>
        </p:nvPicPr>
        <p:blipFill>
          <a:blip r:embed="rId2">
            <a:extLst/>
          </a:blip>
          <a:srcRect l="8788" t="0" r="0" b="0"/>
          <a:stretch>
            <a:fillRect/>
          </a:stretch>
        </p:blipFill>
        <p:spPr>
          <a:xfrm>
            <a:off x="12022982" y="633285"/>
            <a:ext cx="11200872" cy="12449430"/>
          </a:xfrm>
          <a:prstGeom prst="rect">
            <a:avLst/>
          </a:prstGeom>
          <a:ln w="12700">
            <a:miter lim="400000"/>
          </a:ln>
        </p:spPr>
      </p:pic>
      <p:sp>
        <p:nvSpPr>
          <p:cNvPr id="170" name="Hello my name is Priscilla Johnson. I have worked in the food industry for about 14 years. The past five years I managed a bakery of about 30 people, and just recently helped open a 4th location for my employer. The past two years I have decided to focus"/>
          <p:cNvSpPr txBox="1"/>
          <p:nvPr/>
        </p:nvSpPr>
        <p:spPr>
          <a:xfrm>
            <a:off x="93056" y="901699"/>
            <a:ext cx="11774383" cy="1191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defTabSz="457200">
              <a:defRPr sz="5200">
                <a:latin typeface="Proxima Nova Semibold"/>
                <a:ea typeface="Proxima Nova Semibold"/>
                <a:cs typeface="Proxima Nova Semibold"/>
                <a:sym typeface="Proxima Nova Semibold"/>
              </a:defRPr>
            </a:pPr>
            <a:r>
              <a:t>Hello my name is Priscilla Johnson. I have worked in the food industry for about 14 years. The past five years I managed a bakery of about 30 people, and just recently helped open a 4th location for my employer. The past two years I have decided to focus more on myself; my daughter's don't need me as much as they used to and my job has always been a job. Throughout covid I noticed a rise in technology jobs and all of the education programs that became available and decided this was my opportunity. I am hoping this will open a great career path that is fulfilling</a:t>
            </a:r>
            <a:r>
              <a:t>.</a:t>
            </a:r>
          </a:p>
        </p:txBody>
      </p:sp>
    </p:spTree>
  </p:cSld>
  <p:clrMapOvr>
    <a:masterClrMapping/>
  </p:clrMapOvr>
  <mc:AlternateContent xmlns:mc="http://schemas.openxmlformats.org/markup-compatibility/2006">
    <mc:Choice xmlns:p14="http://schemas.microsoft.com/office/powerpoint/2010/main" Requires="p14">
      <p:transition spd="slow" advClick="1" p14:dur="1500">
        <p14:flip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823"/>
        </a:solidFill>
      </p:bgPr>
    </p:bg>
    <p:spTree>
      <p:nvGrpSpPr>
        <p:cNvPr id="1" name=""/>
        <p:cNvGrpSpPr/>
        <p:nvPr/>
      </p:nvGrpSpPr>
      <p:grpSpPr>
        <a:xfrm>
          <a:off x="0" y="0"/>
          <a:ext cx="0" cy="0"/>
          <a:chOff x="0" y="0"/>
          <a:chExt cx="0" cy="0"/>
        </a:xfrm>
      </p:grpSpPr>
      <p:pic>
        <p:nvPicPr>
          <p:cNvPr id="172" name="Image Gallery" descr="Image Gallery"/>
          <p:cNvPicPr>
            <a:picLocks noChangeAspect="1"/>
          </p:cNvPicPr>
          <p:nvPr/>
        </p:nvPicPr>
        <p:blipFill>
          <a:blip r:embed="rId2">
            <a:extLst/>
          </a:blip>
          <a:srcRect l="0" t="20729" r="0" b="18576"/>
          <a:stretch>
            <a:fillRect/>
          </a:stretch>
        </p:blipFill>
        <p:spPr>
          <a:xfrm>
            <a:off x="11403216" y="463551"/>
            <a:ext cx="11852373" cy="12788898"/>
          </a:xfrm>
          <a:prstGeom prst="rect">
            <a:avLst/>
          </a:prstGeom>
          <a:ln w="12700">
            <a:miter lim="400000"/>
          </a:ln>
        </p:spPr>
      </p:pic>
      <p:sp>
        <p:nvSpPr>
          <p:cNvPr id="173" name="Greetings, I am Taitana (Tai) Robinson. I have a little background in Data Entry, and Data Specialist that has lead me to pursue my DS certification. I enjoy technology and working with programs to help businesses meet their goals. I also have personal g"/>
          <p:cNvSpPr txBox="1"/>
          <p:nvPr/>
        </p:nvSpPr>
        <p:spPr>
          <a:xfrm>
            <a:off x="72048" y="1689099"/>
            <a:ext cx="11252394" cy="10337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sz="5200">
                <a:latin typeface="Proxima Nova Semibold"/>
                <a:ea typeface="Proxima Nova Semibold"/>
                <a:cs typeface="Proxima Nova Semibold"/>
                <a:sym typeface="Proxima Nova Semibold"/>
              </a:defRPr>
            </a:lvl1pPr>
          </a:lstStyle>
          <a:p>
            <a:pPr/>
            <a:r>
              <a:t>Greetings, I am Taitana (Tai) Robinson. I have a little background in Data Entry, and Data Specialist that has lead me to pursue my DS certification. I enjoy technology and working with programs to help businesses meet their goals. I also have personal goals I want to achieve while in the industry such as building a potential language program easy to use across all device types. I look forward to the knowledge I will gain along the way!</a:t>
            </a:r>
          </a:p>
        </p:txBody>
      </p:sp>
    </p:spTree>
  </p:cSld>
  <p:clrMapOvr>
    <a:masterClrMapping/>
  </p:clrMapOvr>
  <mc:AlternateContent xmlns:mc="http://schemas.openxmlformats.org/markup-compatibility/2006">
    <mc:Choice xmlns:p14="http://schemas.microsoft.com/office/powerpoint/2010/main" Requires="p14">
      <p:transition spd="fast" advClick="1" p14:dur="750">
        <p14:warp/>
      </p:transition>
    </mc:Choice>
    <mc:Fallback>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CFF2F"/>
        </a:solidFill>
      </p:bgPr>
    </p:bg>
    <p:spTree>
      <p:nvGrpSpPr>
        <p:cNvPr id="1" name=""/>
        <p:cNvGrpSpPr/>
        <p:nvPr/>
      </p:nvGrpSpPr>
      <p:grpSpPr>
        <a:xfrm>
          <a:off x="0" y="0"/>
          <a:ext cx="0" cy="0"/>
          <a:chOff x="0" y="0"/>
          <a:chExt cx="0" cy="0"/>
        </a:xfrm>
      </p:grpSpPr>
      <p:pic>
        <p:nvPicPr>
          <p:cNvPr id="175" name="Image Gallery" descr="Image Gallery"/>
          <p:cNvPicPr>
            <a:picLocks noChangeAspect="1"/>
          </p:cNvPicPr>
          <p:nvPr/>
        </p:nvPicPr>
        <p:blipFill>
          <a:blip r:embed="rId2">
            <a:extLst/>
          </a:blip>
          <a:srcRect l="0" t="18999" r="0" b="20243"/>
          <a:stretch>
            <a:fillRect/>
          </a:stretch>
        </p:blipFill>
        <p:spPr>
          <a:xfrm>
            <a:off x="12547038" y="688439"/>
            <a:ext cx="10761580" cy="12339122"/>
          </a:xfrm>
          <a:prstGeom prst="rect">
            <a:avLst/>
          </a:prstGeom>
          <a:ln w="12700">
            <a:miter lim="400000"/>
          </a:ln>
        </p:spPr>
      </p:pic>
      <p:sp>
        <p:nvSpPr>
          <p:cNvPr id="176" name="My name is Renee, I am a single mother of 2. I love learning just about anything that I can. I chose data science because, in my normal day-to-day, I analyze everything around me. Data Science allows me to put those characteristics to use. I am the first"/>
          <p:cNvSpPr txBox="1"/>
          <p:nvPr/>
        </p:nvSpPr>
        <p:spPr>
          <a:xfrm>
            <a:off x="146674" y="901699"/>
            <a:ext cx="12245191" cy="1191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sz="5200">
                <a:latin typeface="Proxima Nova Semibold"/>
                <a:ea typeface="Proxima Nova Semibold"/>
                <a:cs typeface="Proxima Nova Semibold"/>
                <a:sym typeface="Proxima Nova Semibold"/>
              </a:defRPr>
            </a:lvl1pPr>
          </a:lstStyle>
          <a:p>
            <a:pPr/>
            <a:r>
              <a:t>My name is Renee, I am a single mother of 2. I love learning just about anything that I can. I chose data science because, in my normal day-to-day, I analyze everything around me. Data Science allows me to put those characteristics to use. I am the first in my family to go to college and am the only person in my immediate family that is alive today. This is a big deal to me. My career has become my number one priority aside from my children. I strive every day to show them something completely different than I ever had. We are my WHY!</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050"/>
        </a:solidFill>
      </p:bgPr>
    </p:bg>
    <p:spTree>
      <p:nvGrpSpPr>
        <p:cNvPr id="1" name=""/>
        <p:cNvGrpSpPr/>
        <p:nvPr/>
      </p:nvGrpSpPr>
      <p:grpSpPr>
        <a:xfrm>
          <a:off x="0" y="0"/>
          <a:ext cx="0" cy="0"/>
          <a:chOff x="0" y="0"/>
          <a:chExt cx="0" cy="0"/>
        </a:xfrm>
      </p:grpSpPr>
      <p:sp>
        <p:nvSpPr>
          <p:cNvPr id="178" name="Basis of project"/>
          <p:cNvSpPr txBox="1"/>
          <p:nvPr/>
        </p:nvSpPr>
        <p:spPr>
          <a:xfrm>
            <a:off x="5978270" y="1279409"/>
            <a:ext cx="12427459" cy="2895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584200">
              <a:lnSpc>
                <a:spcPct val="70000"/>
              </a:lnSpc>
              <a:defRPr cap="all" spc="-220" sz="22000">
                <a:latin typeface="+mn-lt"/>
                <a:ea typeface="+mn-ea"/>
                <a:cs typeface="+mn-cs"/>
                <a:sym typeface="Druk Medium"/>
              </a:defRPr>
            </a:lvl1pPr>
          </a:lstStyle>
          <a:p>
            <a:pPr/>
            <a:r>
              <a:t>Basis of project</a:t>
            </a:r>
          </a:p>
        </p:txBody>
      </p:sp>
      <p:sp>
        <p:nvSpPr>
          <p:cNvPr id="179" name="Our team was 3rd party hired by an ananomous company to calculate their employees satisfaction level based on numerous variables.…"/>
          <p:cNvSpPr txBox="1"/>
          <p:nvPr>
            <p:ph type="body" sz="half" idx="4294967295"/>
          </p:nvPr>
        </p:nvSpPr>
        <p:spPr>
          <a:xfrm>
            <a:off x="1632333" y="5461947"/>
            <a:ext cx="21119334" cy="5813225"/>
          </a:xfrm>
          <a:prstGeom prst="rect">
            <a:avLst/>
          </a:prstGeom>
        </p:spPr>
        <p:txBody>
          <a:bodyPr/>
          <a:lstStyle/>
          <a:p>
            <a:pPr marL="562356" indent="-562356" defTabSz="479044">
              <a:spcBef>
                <a:spcPts val="1900"/>
              </a:spcBef>
              <a:defRPr sz="4346">
                <a:solidFill>
                  <a:srgbClr val="000000"/>
                </a:solidFill>
              </a:defRPr>
            </a:pPr>
            <a:r>
              <a:t>Our team was 3rd party hired by an ananomous company to calculate their employees satisfaction level based on numerous variables.</a:t>
            </a:r>
          </a:p>
          <a:p>
            <a:pPr marL="562356" indent="-562356" defTabSz="479044">
              <a:spcBef>
                <a:spcPts val="1900"/>
              </a:spcBef>
              <a:defRPr sz="4346">
                <a:solidFill>
                  <a:srgbClr val="000000"/>
                </a:solidFill>
              </a:defRPr>
            </a:pPr>
            <a:r>
              <a:t>The company collected data from all their employees &amp; gave it to us in hopes we’d be able to clean it/wrangle it, analyze it &amp; make conclusions based on the results.</a:t>
            </a:r>
          </a:p>
          <a:p>
            <a:pPr marL="562356" indent="-562356" defTabSz="479044">
              <a:spcBef>
                <a:spcPts val="1900"/>
              </a:spcBef>
              <a:defRPr sz="4346">
                <a:solidFill>
                  <a:srgbClr val="000000"/>
                </a:solidFill>
              </a:defRPr>
            </a:pPr>
            <a:r>
              <a:t>There were 11 variables total the company provided for us as options to base off their employees satisfaction. </a:t>
            </a:r>
          </a:p>
          <a:p>
            <a:pPr marL="562356" indent="-562356" defTabSz="479044">
              <a:spcBef>
                <a:spcPts val="1900"/>
              </a:spcBef>
              <a:defRPr sz="4346">
                <a:solidFill>
                  <a:srgbClr val="000000"/>
                </a:solidFill>
              </a:defRPr>
            </a:pPr>
            <a:r>
              <a:t>Each of our team members focused on a couple variables each to analyze then interpret.</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150"/>
        </a:solidFill>
      </p:bgPr>
    </p:bg>
    <p:spTree>
      <p:nvGrpSpPr>
        <p:cNvPr id="1" name=""/>
        <p:cNvGrpSpPr/>
        <p:nvPr/>
      </p:nvGrpSpPr>
      <p:grpSpPr>
        <a:xfrm>
          <a:off x="0" y="0"/>
          <a:ext cx="0" cy="0"/>
          <a:chOff x="0" y="0"/>
          <a:chExt cx="0" cy="0"/>
        </a:xfrm>
      </p:grpSpPr>
      <p:sp>
        <p:nvSpPr>
          <p:cNvPr id="181" name="Methods used to analyze the dataset"/>
          <p:cNvSpPr txBox="1"/>
          <p:nvPr>
            <p:ph type="title" idx="4294967295"/>
          </p:nvPr>
        </p:nvSpPr>
        <p:spPr>
          <a:xfrm>
            <a:off x="8013700" y="929125"/>
            <a:ext cx="8356601" cy="3068292"/>
          </a:xfrm>
          <a:prstGeom prst="rect">
            <a:avLst/>
          </a:prstGeom>
        </p:spPr>
        <p:txBody>
          <a:bodyPr/>
          <a:lstStyle>
            <a:lvl1pPr algn="ctr" defTabSz="321310">
              <a:defRPr spc="-121" sz="12100">
                <a:solidFill>
                  <a:srgbClr val="000000"/>
                </a:solidFill>
              </a:defRPr>
            </a:lvl1pPr>
          </a:lstStyle>
          <a:p>
            <a:pPr/>
            <a:r>
              <a:t>Methods used to analyze the dataset</a:t>
            </a:r>
          </a:p>
        </p:txBody>
      </p:sp>
      <p:sp>
        <p:nvSpPr>
          <p:cNvPr id="182" name="Before we could even analyze the data, several of the variables had to be recoded, so we had to wrangle the data first in both R &amp; Python.…"/>
          <p:cNvSpPr txBox="1"/>
          <p:nvPr>
            <p:ph type="body" sz="half" idx="4294967295"/>
          </p:nvPr>
        </p:nvSpPr>
        <p:spPr>
          <a:xfrm>
            <a:off x="1219199" y="5268342"/>
            <a:ext cx="21945601" cy="5948074"/>
          </a:xfrm>
          <a:prstGeom prst="rect">
            <a:avLst/>
          </a:prstGeom>
        </p:spPr>
        <p:txBody>
          <a:bodyPr/>
          <a:lstStyle/>
          <a:p>
            <a:pPr>
              <a:defRPr>
                <a:solidFill>
                  <a:srgbClr val="000000"/>
                </a:solidFill>
              </a:defRPr>
            </a:pPr>
            <a:r>
              <a:t>Before we could even analyze the data, several of the variables had to be recoded, so we had to wrangle the data first in both R &amp; Python.</a:t>
            </a:r>
          </a:p>
          <a:p>
            <a:pPr>
              <a:defRPr>
                <a:solidFill>
                  <a:srgbClr val="000000"/>
                </a:solidFill>
              </a:defRPr>
            </a:pPr>
            <a:r>
              <a:t>Once all the variables were recoded to properly analyze we began to utilize Stepwise Binary Logistic Regression &amp; Stepwise Multiple Linear Regression.</a:t>
            </a:r>
          </a:p>
          <a:p>
            <a:pPr>
              <a:defRPr>
                <a:solidFill>
                  <a:srgbClr val="000000"/>
                </a:solidFill>
              </a:defRPr>
            </a:pPr>
            <a:r>
              <a:t>We did not find enough of any significant results based on the above analysis, so we then began to utilize Tableau to get a better idea of what the dataset was telling us.</a:t>
            </a:r>
          </a:p>
          <a:p>
            <a:pPr>
              <a:defRPr>
                <a:solidFill>
                  <a:srgbClr val="000000"/>
                </a:solidFill>
              </a:defRPr>
            </a:pPr>
            <a:r>
              <a:t>We got great results with Tableau, so the following several pages will show these visuals along with a detailed explanation.  </a:t>
            </a:r>
          </a:p>
        </p:txBody>
      </p:sp>
    </p:spTree>
  </p:cSld>
  <p:clrMapOvr>
    <a:masterClrMapping/>
  </p:clrMapOvr>
  <mc:AlternateContent xmlns:mc="http://schemas.openxmlformats.org/markup-compatibility/2006">
    <mc:Choice xmlns:p14="http://schemas.microsoft.com/office/powerpoint/2010/main" Requires="p14">
      <p:transition spd="fast" advClick="1" p14:dur="750">
        <p:wipe dir="r"/>
      </p:transition>
    </mc:Choice>
    <mc:Fallback>
      <p:transition spd="fast">
        <p:fade/>
      </p:transition>
    </mc:Fallback>
  </mc:AlternateContent>
</p:sld>
</file>

<file path=ppt/theme/theme1.xml><?xml version="1.0" encoding="utf-8"?>
<a:theme xmlns:a="http://schemas.openxmlformats.org/drawingml/2006/main" xmlns:r="http://schemas.openxmlformats.org/officeDocument/2006/relationships" name="25_BoldColor">
  <a:themeElements>
    <a:clrScheme name="25_BoldColor">
      <a:dk1>
        <a:srgbClr val="000000"/>
      </a:dk1>
      <a:lt1>
        <a:srgbClr val="00BFF3"/>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5_BoldColor">
  <a:themeElements>
    <a:clrScheme name="25_BoldColor">
      <a:dk1>
        <a:srgbClr val="000000"/>
      </a:dk1>
      <a:lt1>
        <a:srgbClr val="FFFFFF"/>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